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8" r:id="rId2"/>
    <p:sldMasterId id="2147483730" r:id="rId3"/>
  </p:sldMasterIdLst>
  <p:notesMasterIdLst>
    <p:notesMasterId r:id="rId62"/>
  </p:notesMasterIdLst>
  <p:sldIdLst>
    <p:sldId id="291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537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6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485" r:id="rId49"/>
    <p:sldId id="486" r:id="rId50"/>
    <p:sldId id="487" r:id="rId51"/>
    <p:sldId id="488" r:id="rId52"/>
    <p:sldId id="489" r:id="rId53"/>
    <p:sldId id="490" r:id="rId54"/>
    <p:sldId id="491" r:id="rId55"/>
    <p:sldId id="492" r:id="rId56"/>
    <p:sldId id="493" r:id="rId57"/>
    <p:sldId id="494" r:id="rId58"/>
    <p:sldId id="495" r:id="rId59"/>
    <p:sldId id="496" r:id="rId60"/>
    <p:sldId id="356" r:id="rId6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F4D"/>
    <a:srgbClr val="FF6600"/>
    <a:srgbClr val="2A6E2D"/>
    <a:srgbClr val="FF5050"/>
    <a:srgbClr val="FFC000"/>
    <a:srgbClr val="F2BD76"/>
    <a:srgbClr val="8994E7"/>
    <a:srgbClr val="2C40D4"/>
    <a:srgbClr val="FF3300"/>
    <a:srgbClr val="80C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9296" autoAdjust="0"/>
  </p:normalViewPr>
  <p:slideViewPr>
    <p:cSldViewPr snapToGrid="0">
      <p:cViewPr varScale="1">
        <p:scale>
          <a:sx n="99" d="100"/>
          <a:sy n="99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1645987795109101E-3"/>
          <c:w val="0.99883867681475003"/>
          <c:h val="0.717130972265946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СОЮЗАТОМСТРОЙ</c:v>
                </c:pt>
              </c:strCache>
            </c:strRef>
          </c:tx>
          <c:spPr>
            <a:ln w="38100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9702823017309E-3"/>
                  <c:y val="-0.201659313058613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F1-44B0-A6C4-939D0B2C814F}"/>
                </c:ext>
              </c:extLst>
            </c:dLbl>
            <c:dLbl>
              <c:idx val="1"/>
              <c:layout>
                <c:manualLayout>
                  <c:x val="-6.55539503860883E-3"/>
                  <c:y val="-0.112858514028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044794553509601E-2"/>
                      <c:h val="6.2735503882742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F1-44B0-A6C4-939D0B2C814F}"/>
                </c:ext>
              </c:extLst>
            </c:dLbl>
            <c:dLbl>
              <c:idx val="2"/>
              <c:layout>
                <c:manualLayout>
                  <c:x val="-5.7660260009681696E-3"/>
                  <c:y val="-3.0321156925129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rgbClr val="FFFFFF"/>
                        </a:solidFill>
                      </a:rPr>
                      <a:t>500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958447884633302E-2"/>
                      <c:h val="6.25997818756234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BF1-44B0-A6C4-939D0B2C814F}"/>
                </c:ext>
              </c:extLst>
            </c:dLbl>
            <c:dLbl>
              <c:idx val="3"/>
              <c:layout>
                <c:manualLayout>
                  <c:x val="-9.7691524074562299E-3"/>
                  <c:y val="-3.70214400857548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F1-44B0-A6C4-939D0B2C814F}"/>
                </c:ext>
              </c:extLst>
            </c:dLbl>
            <c:dLbl>
              <c:idx val="4"/>
              <c:layout>
                <c:manualLayout>
                  <c:x val="-1.79379568346922E-3"/>
                  <c:y val="-4.0697560479837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F1-44B0-A6C4-939D0B2C814F}"/>
                </c:ext>
              </c:extLst>
            </c:dLbl>
            <c:dLbl>
              <c:idx val="5"/>
              <c:layout>
                <c:manualLayout>
                  <c:x val="-3.7908459748384302E-3"/>
                  <c:y val="-2.912138170353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F1-44B0-A6C4-939D0B2C814F}"/>
                </c:ext>
              </c:extLst>
            </c:dLbl>
            <c:dLbl>
              <c:idx val="6"/>
              <c:layout>
                <c:manualLayout>
                  <c:x val="-5.05402736595046E-3"/>
                  <c:y val="-4.3600264520242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F1-44B0-A6C4-939D0B2C814F}"/>
                </c:ext>
              </c:extLst>
            </c:dLbl>
            <c:dLbl>
              <c:idx val="7"/>
              <c:layout>
                <c:manualLayout>
                  <c:x val="2.7914963548690101E-3"/>
                  <c:y val="-3.835156125735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F1-44B0-A6C4-939D0B2C81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F1-44B0-A6C4-939D0B2C814F}"/>
                </c:ext>
              </c:extLst>
            </c:dLbl>
            <c:dLbl>
              <c:idx val="10"/>
              <c:layout>
                <c:manualLayout>
                  <c:x val="-0.103577730852278"/>
                  <c:y val="-3.3839586065015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F1-44B0-A6C4-939D0B2C81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F1-44B0-A6C4-939D0B2C81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F1-44B0-A6C4-939D0B2C81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B8-442B-B0B9-7B9F7BF76AC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08-4C21-BA77-DF46F2384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111</c:v>
                </c:pt>
                <c:pt idx="1">
                  <c:v>396</c:v>
                </c:pt>
                <c:pt idx="2">
                  <c:v>496</c:v>
                </c:pt>
                <c:pt idx="3">
                  <c:v>461</c:v>
                </c:pt>
                <c:pt idx="4">
                  <c:v>413</c:v>
                </c:pt>
                <c:pt idx="5">
                  <c:v>383</c:v>
                </c:pt>
                <c:pt idx="6">
                  <c:v>360</c:v>
                </c:pt>
                <c:pt idx="7">
                  <c:v>315</c:v>
                </c:pt>
                <c:pt idx="8">
                  <c:v>310</c:v>
                </c:pt>
                <c:pt idx="10">
                  <c:v>157</c:v>
                </c:pt>
                <c:pt idx="11">
                  <c:v>142</c:v>
                </c:pt>
                <c:pt idx="12">
                  <c:v>137</c:v>
                </c:pt>
                <c:pt idx="13">
                  <c:v>132</c:v>
                </c:pt>
                <c:pt idx="14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BF1-44B0-A6C4-939D0B2C81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СОЮЗАТОМПРОЕКТ</c:v>
                </c:pt>
              </c:strCache>
            </c:strRef>
          </c:tx>
          <c:spPr>
            <a:ln w="381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819933080459798E-3"/>
                  <c:y val="-6.4155273929306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F1-44B0-A6C4-939D0B2C814F}"/>
                </c:ext>
              </c:extLst>
            </c:dLbl>
            <c:dLbl>
              <c:idx val="1"/>
              <c:layout>
                <c:manualLayout>
                  <c:x val="1.02998534865802E-3"/>
                  <c:y val="-6.8880086739304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F1-44B0-A6C4-939D0B2C814F}"/>
                </c:ext>
              </c:extLst>
            </c:dLbl>
            <c:dLbl>
              <c:idx val="2"/>
              <c:layout>
                <c:manualLayout>
                  <c:x val="-3.8371033215552301E-3"/>
                  <c:y val="-3.33068083882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F1-44B0-A6C4-939D0B2C814F}"/>
                </c:ext>
              </c:extLst>
            </c:dLbl>
            <c:dLbl>
              <c:idx val="3"/>
              <c:layout>
                <c:manualLayout>
                  <c:x val="-8.9115255777091305E-3"/>
                  <c:y val="-4.735910445951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F1-44B0-A6C4-939D0B2C814F}"/>
                </c:ext>
              </c:extLst>
            </c:dLbl>
            <c:dLbl>
              <c:idx val="4"/>
              <c:layout>
                <c:manualLayout>
                  <c:x val="-2.8432212678956501E-3"/>
                  <c:y val="-3.8659423807095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F1-44B0-A6C4-939D0B2C814F}"/>
                </c:ext>
              </c:extLst>
            </c:dLbl>
            <c:dLbl>
              <c:idx val="5"/>
              <c:layout>
                <c:manualLayout>
                  <c:x val="-4.2209611912143296E-3"/>
                  <c:y val="-1.8602554689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F1-44B0-A6C4-939D0B2C814F}"/>
                </c:ext>
              </c:extLst>
            </c:dLbl>
            <c:dLbl>
              <c:idx val="6"/>
              <c:layout>
                <c:manualLayout>
                  <c:x val="-2.2765904673068202E-3"/>
                  <c:y val="-4.5664834987040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F1-44B0-A6C4-939D0B2C814F}"/>
                </c:ext>
              </c:extLst>
            </c:dLbl>
            <c:dLbl>
              <c:idx val="7"/>
              <c:layout>
                <c:manualLayout>
                  <c:x val="2.3612943517262799E-3"/>
                  <c:y val="-3.8312822076410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BF1-44B0-A6C4-939D0B2C814F}"/>
                </c:ext>
              </c:extLst>
            </c:dLbl>
            <c:dLbl>
              <c:idx val="8"/>
              <c:layout>
                <c:manualLayout>
                  <c:x val="2.6704982445640599E-2"/>
                  <c:y val="-0.17642734512189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F1-44B0-A6C4-939D0B2C81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BF1-44B0-A6C4-939D0B2C81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F1-44B0-A6C4-939D0B2C81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F1-44B0-A6C4-939D0B2C81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BF1-44B0-A6C4-939D0B2C81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B8-442B-B0B9-7B9F7BF76AC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08-4C21-BA77-DF46F2384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58</c:v>
                </c:pt>
                <c:pt idx="1">
                  <c:v>139</c:v>
                </c:pt>
                <c:pt idx="2">
                  <c:v>170</c:v>
                </c:pt>
                <c:pt idx="3">
                  <c:v>165</c:v>
                </c:pt>
                <c:pt idx="4">
                  <c:v>168</c:v>
                </c:pt>
                <c:pt idx="5">
                  <c:v>151</c:v>
                </c:pt>
                <c:pt idx="6">
                  <c:v>148</c:v>
                </c:pt>
                <c:pt idx="7">
                  <c:v>128</c:v>
                </c:pt>
                <c:pt idx="8">
                  <c:v>131</c:v>
                </c:pt>
                <c:pt idx="9">
                  <c:v>127</c:v>
                </c:pt>
                <c:pt idx="10">
                  <c:v>145</c:v>
                </c:pt>
                <c:pt idx="11">
                  <c:v>146</c:v>
                </c:pt>
                <c:pt idx="12">
                  <c:v>151</c:v>
                </c:pt>
                <c:pt idx="13">
                  <c:v>148</c:v>
                </c:pt>
                <c:pt idx="14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BF1-44B0-A6C4-939D0B2C81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СОЮЗАТОМГЕО</c:v>
                </c:pt>
              </c:strCache>
            </c:strRef>
          </c:tx>
          <c:spPr>
            <a:ln w="38100" cap="rnd">
              <a:solidFill>
                <a:srgbClr val="54823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180957698914801E-4"/>
                  <c:y val="3.600214387184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F1-44B0-A6C4-939D0B2C814F}"/>
                </c:ext>
              </c:extLst>
            </c:dLbl>
            <c:dLbl>
              <c:idx val="1"/>
              <c:layout>
                <c:manualLayout>
                  <c:x val="-3.8186177402218698E-5"/>
                  <c:y val="3.0726323182300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BF1-44B0-A6C4-939D0B2C814F}"/>
                </c:ext>
              </c:extLst>
            </c:dLbl>
            <c:dLbl>
              <c:idx val="2"/>
              <c:layout>
                <c:manualLayout>
                  <c:x val="-3.9950552371735004E-3"/>
                  <c:y val="2.5542678955646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7124362193746E-2"/>
                      <c:h val="5.3553493898208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0BF1-44B0-A6C4-939D0B2C814F}"/>
                </c:ext>
              </c:extLst>
            </c:dLbl>
            <c:dLbl>
              <c:idx val="3"/>
              <c:layout>
                <c:manualLayout>
                  <c:x val="-6.7769182609251103E-3"/>
                  <c:y val="3.025689546026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BF1-44B0-A6C4-939D0B2C814F}"/>
                </c:ext>
              </c:extLst>
            </c:dLbl>
            <c:dLbl>
              <c:idx val="4"/>
              <c:layout>
                <c:manualLayout>
                  <c:x val="-1.4732921535910899E-3"/>
                  <c:y val="2.7362850766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F1-44B0-A6C4-939D0B2C814F}"/>
                </c:ext>
              </c:extLst>
            </c:dLbl>
            <c:dLbl>
              <c:idx val="5"/>
              <c:layout>
                <c:manualLayout>
                  <c:x val="-2.57548409224608E-3"/>
                  <c:y val="2.133207180329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BF1-44B0-A6C4-939D0B2C814F}"/>
                </c:ext>
              </c:extLst>
            </c:dLbl>
            <c:dLbl>
              <c:idx val="6"/>
              <c:layout>
                <c:manualLayout>
                  <c:x val="-3.0120215293668999E-3"/>
                  <c:y val="1.843802710922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F1-44B0-A6C4-939D0B2C814F}"/>
                </c:ext>
              </c:extLst>
            </c:dLbl>
            <c:dLbl>
              <c:idx val="7"/>
              <c:layout>
                <c:manualLayout>
                  <c:x val="2.2698644928779402E-3"/>
                  <c:y val="2.42262304361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283326335427E-2"/>
                      <c:h val="4.8504189072725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0BF1-44B0-A6C4-939D0B2C814F}"/>
                </c:ext>
              </c:extLst>
            </c:dLbl>
            <c:dLbl>
              <c:idx val="8"/>
              <c:layout>
                <c:manualLayout>
                  <c:x val="-1.9026771326191801E-2"/>
                  <c:y val="2.774557393686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0BF1-44B0-A6C4-939D0B2C814F}"/>
                </c:ext>
              </c:extLst>
            </c:dLbl>
            <c:dLbl>
              <c:idx val="9"/>
              <c:layout>
                <c:manualLayout>
                  <c:x val="1.62595007643311E-3"/>
                  <c:y val="3.0256895460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BF1-44B0-A6C4-939D0B2C814F}"/>
                </c:ext>
              </c:extLst>
            </c:dLbl>
            <c:dLbl>
              <c:idx val="10"/>
              <c:layout>
                <c:manualLayout>
                  <c:x val="-1.8154055884081199E-3"/>
                  <c:y val="3.2168787978639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BF1-44B0-A6C4-939D0B2C814F}"/>
                </c:ext>
              </c:extLst>
            </c:dLbl>
            <c:dLbl>
              <c:idx val="11"/>
              <c:layout>
                <c:manualLayout>
                  <c:x val="-6.1548307163362403E-3"/>
                  <c:y val="3.339362972908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BF1-44B0-A6C4-939D0B2C81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BF1-44B0-A6C4-939D0B2C81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B8-442B-B0B9-7B9F7BF76AC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08-4C21-BA77-DF46F2384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50</c:v>
                </c:pt>
                <c:pt idx="1">
                  <c:v>51</c:v>
                </c:pt>
                <c:pt idx="2">
                  <c:v>69</c:v>
                </c:pt>
                <c:pt idx="3">
                  <c:v>70</c:v>
                </c:pt>
                <c:pt idx="4">
                  <c:v>67</c:v>
                </c:pt>
                <c:pt idx="5">
                  <c:v>63</c:v>
                </c:pt>
                <c:pt idx="6">
                  <c:v>61</c:v>
                </c:pt>
                <c:pt idx="7">
                  <c:v>65</c:v>
                </c:pt>
                <c:pt idx="8">
                  <c:v>68</c:v>
                </c:pt>
                <c:pt idx="9">
                  <c:v>68</c:v>
                </c:pt>
                <c:pt idx="10">
                  <c:v>72</c:v>
                </c:pt>
                <c:pt idx="11">
                  <c:v>77</c:v>
                </c:pt>
                <c:pt idx="12">
                  <c:v>77</c:v>
                </c:pt>
                <c:pt idx="13">
                  <c:v>78</c:v>
                </c:pt>
                <c:pt idx="14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0BF1-44B0-A6C4-939D0B2C8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885424"/>
        <c:axId val="1313671056"/>
      </c:lineChart>
      <c:catAx>
        <c:axId val="104188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3671056"/>
        <c:crosses val="autoZero"/>
        <c:auto val="1"/>
        <c:lblAlgn val="ctr"/>
        <c:lblOffset val="100"/>
        <c:noMultiLvlLbl val="0"/>
      </c:catAx>
      <c:valAx>
        <c:axId val="1313671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4188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017892057861995E-2"/>
          <c:y val="0.80347271243777396"/>
          <c:w val="0.768635247508204"/>
          <c:h val="7.9397203564091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012448087677E-2"/>
          <c:y val="2.6587083687406698E-2"/>
          <c:w val="0.96794973469561296"/>
          <c:h val="0.766899572706996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СОЮЗАТОМСТРОЙ</c:v>
                </c:pt>
              </c:strCache>
            </c:strRef>
          </c:tx>
          <c:spPr>
            <a:ln w="38100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2310864558E-2"/>
                  <c:y val="-4.30252024922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B4-49B3-B837-C309CD43171E}"/>
                </c:ext>
              </c:extLst>
            </c:dLbl>
            <c:dLbl>
              <c:idx val="1"/>
              <c:layout>
                <c:manualLayout>
                  <c:x val="-4.2995748962751802E-2"/>
                  <c:y val="-4.07843065291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B4-49B3-B837-C309CD43171E}"/>
                </c:ext>
              </c:extLst>
            </c:dLbl>
            <c:dLbl>
              <c:idx val="3"/>
              <c:layout>
                <c:manualLayout>
                  <c:x val="-2.9831908445750399E-2"/>
                  <c:y val="-5.1652651950391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B4-49B3-B837-C309CD43171E}"/>
                </c:ext>
              </c:extLst>
            </c:dLbl>
            <c:dLbl>
              <c:idx val="5"/>
              <c:layout>
                <c:manualLayout>
                  <c:x val="-2.8194317412703701E-2"/>
                  <c:y val="-4.0448172134688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B4-49B3-B837-C309CD43171E}"/>
                </c:ext>
              </c:extLst>
            </c:dLbl>
            <c:dLbl>
              <c:idx val="7"/>
              <c:layout>
                <c:manualLayout>
                  <c:x val="-4.9128795079095303E-2"/>
                  <c:y val="-3.3725484245266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B4-49B3-B837-C309CD43171E}"/>
                </c:ext>
              </c:extLst>
            </c:dLbl>
            <c:dLbl>
              <c:idx val="8"/>
              <c:layout>
                <c:manualLayout>
                  <c:x val="-1.6692580772036999E-2"/>
                  <c:y val="-8.3361329828830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B4-49B3-B837-C309CD43171E}"/>
                </c:ext>
              </c:extLst>
            </c:dLbl>
            <c:dLbl>
              <c:idx val="9"/>
              <c:layout>
                <c:manualLayout>
                  <c:x val="-3.0525921388975301E-2"/>
                  <c:y val="-3.548432290358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B4-49B3-B837-C309CD43171E}"/>
                </c:ext>
              </c:extLst>
            </c:dLbl>
            <c:dLbl>
              <c:idx val="10"/>
              <c:layout>
                <c:manualLayout>
                  <c:x val="-2.7014595235279999E-2"/>
                  <c:y val="-4.26890680978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B4-49B3-B837-C309CD43171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242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5BB4-49B3-B837-C309CD43171E}"/>
                </c:ext>
              </c:extLst>
            </c:dLbl>
            <c:dLbl>
              <c:idx val="13"/>
              <c:layout>
                <c:manualLayout>
                  <c:x val="-1.6193535411243801E-2"/>
                  <c:y val="-3.596638020840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68-4DFC-8A59-51E90901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202</c:v>
                </c:pt>
                <c:pt idx="1">
                  <c:v>252.3</c:v>
                </c:pt>
                <c:pt idx="2">
                  <c:v>293</c:v>
                </c:pt>
                <c:pt idx="3">
                  <c:v>310</c:v>
                </c:pt>
                <c:pt idx="4">
                  <c:v>370</c:v>
                </c:pt>
                <c:pt idx="5">
                  <c:v>400.2</c:v>
                </c:pt>
                <c:pt idx="6">
                  <c:v>403.2</c:v>
                </c:pt>
                <c:pt idx="7">
                  <c:v>418</c:v>
                </c:pt>
                <c:pt idx="8">
                  <c:v>240</c:v>
                </c:pt>
                <c:pt idx="9">
                  <c:v>250</c:v>
                </c:pt>
                <c:pt idx="10">
                  <c:v>240</c:v>
                </c:pt>
                <c:pt idx="11">
                  <c:v>240</c:v>
                </c:pt>
                <c:pt idx="12">
                  <c:v>242.5</c:v>
                </c:pt>
                <c:pt idx="13">
                  <c:v>243.7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BB4-49B3-B837-C309CD431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СОЮЗАТОМПРОЕКТ</c:v>
                </c:pt>
              </c:strCache>
            </c:strRef>
          </c:tx>
          <c:spPr>
            <a:ln w="381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940028275176501E-2"/>
                  <c:y val="-6.0616235802953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B4-49B3-B837-C309CD43171E}"/>
                </c:ext>
              </c:extLst>
            </c:dLbl>
            <c:dLbl>
              <c:idx val="1"/>
              <c:layout>
                <c:manualLayout>
                  <c:x val="-3.6829382402795499E-2"/>
                  <c:y val="-4.00672198209542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BB4-49B3-B837-C309CD43171E}"/>
                </c:ext>
              </c:extLst>
            </c:dLbl>
            <c:dLbl>
              <c:idx val="2"/>
              <c:layout>
                <c:manualLayout>
                  <c:x val="-3.3980346689246599E-2"/>
                  <c:y val="-3.820727617154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35,8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BB4-49B3-B837-C309CD4317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BB4-49B3-B837-C309CD43171E}"/>
                </c:ext>
              </c:extLst>
            </c:dLbl>
            <c:dLbl>
              <c:idx val="4"/>
              <c:layout>
                <c:manualLayout>
                  <c:x val="-2.5457974227573701E-2"/>
                  <c:y val="-3.6302514602877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BB4-49B3-B837-C309CD43171E}"/>
                </c:ext>
              </c:extLst>
            </c:dLbl>
            <c:dLbl>
              <c:idx val="5"/>
              <c:layout>
                <c:manualLayout>
                  <c:x val="-1.9823347806632901E-2"/>
                  <c:y val="-3.406161863973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49,2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BB4-49B3-B837-C309CD43171E}"/>
                </c:ext>
              </c:extLst>
            </c:dLbl>
            <c:dLbl>
              <c:idx val="6"/>
              <c:layout>
                <c:manualLayout>
                  <c:x val="-3.0922828851094299E-2"/>
                  <c:y val="-3.6302514602877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49,9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BB4-49B3-B837-C309CD43171E}"/>
                </c:ext>
              </c:extLst>
            </c:dLbl>
            <c:dLbl>
              <c:idx val="7"/>
              <c:layout>
                <c:manualLayout>
                  <c:x val="-4.4541292205451499E-2"/>
                  <c:y val="-3.31222068202286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BB4-49B3-B837-C309CD43171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B4-49B3-B837-C309CD43171E}"/>
                </c:ext>
              </c:extLst>
            </c:dLbl>
            <c:dLbl>
              <c:idx val="9"/>
              <c:layout>
                <c:manualLayout>
                  <c:x val="-2.3502270820998199E-2"/>
                  <c:y val="-3.545591469491340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BB4-49B3-B837-C309CD43171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BB4-49B3-B837-C309CD43171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BB4-49B3-B837-C309CD43171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52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5BB4-49B3-B837-C309CD43171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54,2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168-4DFC-8A59-51E90901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63</c:v>
                </c:pt>
                <c:pt idx="1">
                  <c:v>71.400000000000006</c:v>
                </c:pt>
                <c:pt idx="2">
                  <c:v>85.8</c:v>
                </c:pt>
                <c:pt idx="3">
                  <c:v>87</c:v>
                </c:pt>
                <c:pt idx="4">
                  <c:v>85.5</c:v>
                </c:pt>
                <c:pt idx="5">
                  <c:v>99.2</c:v>
                </c:pt>
                <c:pt idx="6">
                  <c:v>99.9</c:v>
                </c:pt>
                <c:pt idx="7">
                  <c:v>100</c:v>
                </c:pt>
                <c:pt idx="8">
                  <c:v>100</c:v>
                </c:pt>
                <c:pt idx="9">
                  <c:v>103</c:v>
                </c:pt>
                <c:pt idx="10">
                  <c:v>103</c:v>
                </c:pt>
                <c:pt idx="11">
                  <c:v>110</c:v>
                </c:pt>
                <c:pt idx="12">
                  <c:v>110</c:v>
                </c:pt>
                <c:pt idx="13">
                  <c:v>114.2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BB4-49B3-B837-C309CD4317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СОЮЗАТОМГЕО</c:v>
                </c:pt>
              </c:strCache>
            </c:strRef>
          </c:tx>
          <c:spPr>
            <a:ln w="38100" cap="rnd">
              <a:solidFill>
                <a:srgbClr val="54823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690165646924999E-2"/>
                  <c:y val="-1.98991561526885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BB4-49B3-B837-C309CD43171E}"/>
                </c:ext>
              </c:extLst>
            </c:dLbl>
            <c:dLbl>
              <c:idx val="1"/>
              <c:layout>
                <c:manualLayout>
                  <c:x val="-3.3550761883571298E-2"/>
                  <c:y val="-2.6621844042110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BB4-49B3-B837-C309CD43171E}"/>
                </c:ext>
              </c:extLst>
            </c:dLbl>
            <c:dLbl>
              <c:idx val="2"/>
              <c:layout>
                <c:manualLayout>
                  <c:x val="-3.6093331597099397E-2"/>
                  <c:y val="-3.1820722676596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5BB4-49B3-B837-C309CD43171E}"/>
                </c:ext>
              </c:extLst>
            </c:dLbl>
            <c:dLbl>
              <c:idx val="3"/>
              <c:layout>
                <c:manualLayout>
                  <c:x val="-2.7641391965688201E-2"/>
                  <c:y val="-3.6302514602877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BB4-49B3-B837-C309CD43171E}"/>
                </c:ext>
              </c:extLst>
            </c:dLbl>
            <c:dLbl>
              <c:idx val="4"/>
              <c:layout>
                <c:manualLayout>
                  <c:x val="-1.7780795729041898E-2"/>
                  <c:y val="-3.6302514602877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5BB4-49B3-B837-C309CD43171E}"/>
                </c:ext>
              </c:extLst>
            </c:dLbl>
            <c:dLbl>
              <c:idx val="5"/>
              <c:layout>
                <c:manualLayout>
                  <c:x val="-1.9189452334277102E-2"/>
                  <c:y val="-4.3025202492299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BB4-49B3-B837-C309CD43171E}"/>
                </c:ext>
              </c:extLst>
            </c:dLbl>
            <c:dLbl>
              <c:idx val="6"/>
              <c:layout>
                <c:manualLayout>
                  <c:x val="-2.6105434465374298E-2"/>
                  <c:y val="-4.75069944185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5BB4-49B3-B837-C309CD43171E}"/>
                </c:ext>
              </c:extLst>
            </c:dLbl>
            <c:dLbl>
              <c:idx val="7"/>
              <c:layout>
                <c:manualLayout>
                  <c:x val="-5.3334077764434697E-2"/>
                  <c:y val="-5.87114742342840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4,45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5BB4-49B3-B837-C309CD43171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BB4-49B3-B837-C309CD43171E}"/>
                </c:ext>
              </c:extLst>
            </c:dLbl>
            <c:dLbl>
              <c:idx val="9"/>
              <c:layout>
                <c:manualLayout>
                  <c:x val="-2.5009089717228299E-2"/>
                  <c:y val="-3.462643029154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5BB4-49B3-B837-C309CD43171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4,5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5BB4-49B3-B837-C309CD43171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4,55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5BB4-49B3-B837-C309CD43171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4,6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5BB4-49B3-B837-C309CD43171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4,8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68-4DFC-8A59-51E909012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22.3</c:v>
                </c:pt>
                <c:pt idx="1">
                  <c:v>22.6</c:v>
                </c:pt>
                <c:pt idx="2">
                  <c:v>22.5</c:v>
                </c:pt>
                <c:pt idx="3">
                  <c:v>22.5</c:v>
                </c:pt>
                <c:pt idx="4">
                  <c:v>23.5</c:v>
                </c:pt>
                <c:pt idx="5">
                  <c:v>24.3</c:v>
                </c:pt>
                <c:pt idx="6">
                  <c:v>24.4</c:v>
                </c:pt>
                <c:pt idx="7">
                  <c:v>24.45</c:v>
                </c:pt>
                <c:pt idx="8">
                  <c:v>24.45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24.4</c:v>
                </c:pt>
                <c:pt idx="13">
                  <c:v>25.1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5BB4-49B3-B837-C309CD431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4596288"/>
        <c:axId val="1424598336"/>
      </c:lineChart>
      <c:catAx>
        <c:axId val="14245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598336"/>
        <c:crosses val="autoZero"/>
        <c:auto val="1"/>
        <c:lblAlgn val="ctr"/>
        <c:lblOffset val="100"/>
        <c:noMultiLvlLbl val="0"/>
      </c:catAx>
      <c:valAx>
        <c:axId val="1424598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245962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830138710122001"/>
          <c:y val="0.90983446307426896"/>
          <c:w val="0.64339722579755898"/>
          <c:h val="5.6552097478621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ОИАЭ</c:v>
                </c:pt>
              </c:strCache>
            </c:strRef>
          </c:tx>
          <c:spPr>
            <a:solidFill>
              <a:srgbClr val="00B1F1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metal">
              <a:bevelT/>
              <a:bevelB/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5.946112767794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37-429B-93CB-A913BFC79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СОЮЗАТОМСТРОЙ</c:v>
                </c:pt>
                <c:pt idx="1">
                  <c:v>СОЮЗАТОМПРОЕКТ</c:v>
                </c:pt>
                <c:pt idx="2">
                  <c:v>СОЮЗАТОМГЕО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0.6</c:v>
                </c:pt>
                <c:pt idx="1">
                  <c:v>0.82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7-429B-93CB-A913BFC794BA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особо опасные, технически сложные и уникальные объекты кап. Строительства (кроме ОИАЭ)</c:v>
                </c:pt>
              </c:strCache>
            </c:strRef>
          </c:tx>
          <c:spPr>
            <a:solidFill>
              <a:srgbClr val="ED7E3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plastic">
              <a:bevelT w="165100" prst="coolSlant"/>
              <a:contourClr>
                <a:schemeClr val="accent2">
                  <a:shade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ED7E3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 prstMaterial="plastic">
                <a:bevelT/>
                <a:bevelB/>
                <a:contourClr>
                  <a:schemeClr val="accent2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37-429B-93CB-A913BFC794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СОЮЗАТОМСТРОЙ</c:v>
                </c:pt>
                <c:pt idx="1">
                  <c:v>СОЮЗАТОМПРОЕКТ</c:v>
                </c:pt>
                <c:pt idx="2">
                  <c:v>СОЮЗАТОМГЕО</c:v>
                </c:pt>
              </c:strCache>
            </c:strRef>
          </c:cat>
          <c:val>
            <c:numRef>
              <c:f>Лист1!$E$3:$E$5</c:f>
              <c:numCache>
                <c:formatCode>0%</c:formatCode>
                <c:ptCount val="3"/>
                <c:pt idx="0">
                  <c:v>0.24</c:v>
                </c:pt>
                <c:pt idx="1">
                  <c:v>0.11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37-429B-93CB-A913BFC794BA}"/>
            </c:ext>
          </c:extLst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объекты капитального строительства (кроме особо опасных, технически сложных и уникальных объектов, ОИАЭ)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bevelB/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9895921407577408E-3"/>
                  <c:y val="-9.119593086807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37-429B-93CB-A913BFC794BA}"/>
                </c:ext>
              </c:extLst>
            </c:dLbl>
            <c:dLbl>
              <c:idx val="1"/>
              <c:layout>
                <c:manualLayout>
                  <c:x val="1.3672603702751701E-2"/>
                  <c:y val="-6.464101080217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37-429B-93CB-A913BFC794BA}"/>
                </c:ext>
              </c:extLst>
            </c:dLbl>
            <c:dLbl>
              <c:idx val="2"/>
              <c:layout>
                <c:manualLayout>
                  <c:x val="1.5191781891946201E-2"/>
                  <c:y val="-7.433716242250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37-429B-93CB-A913BFC79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СОЮЗАТОМСТРОЙ</c:v>
                </c:pt>
                <c:pt idx="1">
                  <c:v>СОЮЗАТОМПРОЕКТ</c:v>
                </c:pt>
                <c:pt idx="2">
                  <c:v>СОЮЗАТОМГЕО</c:v>
                </c:pt>
              </c:strCache>
            </c:strRef>
          </c:cat>
          <c:val>
            <c:numRef>
              <c:f>Лист1!$F$3:$F$5</c:f>
              <c:numCache>
                <c:formatCode>0%</c:formatCode>
                <c:ptCount val="3"/>
                <c:pt idx="0">
                  <c:v>0.16</c:v>
                </c:pt>
                <c:pt idx="1">
                  <c:v>7.0000000000000007E-2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37-429B-93CB-A913BFC79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41291280"/>
        <c:axId val="1431085168"/>
        <c:axId val="0"/>
      </c:bar3DChart>
      <c:catAx>
        <c:axId val="104129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085168"/>
        <c:crosses val="autoZero"/>
        <c:auto val="1"/>
        <c:lblAlgn val="ctr"/>
        <c:lblOffset val="100"/>
        <c:noMultiLvlLbl val="0"/>
      </c:catAx>
      <c:valAx>
        <c:axId val="1431085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4129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несчастных случаев</a:t>
            </a:r>
          </a:p>
        </c:rich>
      </c:tx>
      <c:layout>
        <c:manualLayout>
          <c:xMode val="edge"/>
          <c:yMode val="edge"/>
          <c:x val="0.26891999999999999"/>
          <c:y val="7.9712783113990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313648293963297E-2"/>
          <c:y val="0.194027478731786"/>
          <c:w val="0.91797206599175096"/>
          <c:h val="0.607064584400501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87818231644099E-3"/>
                  <c:y val="9.578459267136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047292252606699E-2"/>
                      <c:h val="3.52007511907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A0-4F14-AD9A-758B42A55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F-4688-9710-64C1D8155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F-4688-9710-64C1D8155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1171952"/>
        <c:axId val="1281078352"/>
        <c:axId val="0"/>
      </c:bar3DChart>
      <c:catAx>
        <c:axId val="12811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078352"/>
        <c:crosses val="autoZero"/>
        <c:auto val="1"/>
        <c:lblAlgn val="ctr"/>
        <c:lblOffset val="100"/>
        <c:noMultiLvlLbl val="0"/>
      </c:catAx>
      <c:valAx>
        <c:axId val="12810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17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481525217836902"/>
          <c:y val="0.84324768602646605"/>
          <c:w val="0.380196050879895"/>
          <c:h val="0.13223765671802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94914605554903E-2"/>
          <c:y val="2.4521672078745199E-2"/>
          <c:w val="0.92985866878099899"/>
          <c:h val="0.74167156964901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строительство - 25001 чел.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861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91-4C94-BF87-C78FC7E632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2067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91-4C94-BF87-C78FC7E632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2821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91-4C94-BF87-C78FC7E632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2731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91-4C94-BF87-C78FC7E632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3412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D91-4C94-BF87-C78FC7E632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3169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91-4C94-BF87-C78FC7E632DD}"/>
                </c:ext>
              </c:extLst>
            </c:dLbl>
            <c:dLbl>
              <c:idx val="6"/>
              <c:layout>
                <c:manualLayout>
                  <c:x val="3.6094639576550202E-3"/>
                  <c:y val="6.563009020778390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2664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D91-4C94-BF87-C78FC7E632D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70C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0070C0"/>
                        </a:solidFill>
                      </a:rPr>
                      <a:t>1721</a:t>
                    </a:r>
                    <a:endParaRPr lang="en-US" sz="140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D91-4C94-BF87-C78FC7E632DD}"/>
                </c:ext>
              </c:extLst>
            </c:dLbl>
            <c:dLbl>
              <c:idx val="8"/>
              <c:layout>
                <c:manualLayout>
                  <c:x val="2.9101674835758798E-3"/>
                  <c:y val="-4.5004090992474598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D91-4C94-BF87-C78FC7E632DD}"/>
                </c:ext>
              </c:extLst>
            </c:dLbl>
            <c:dLbl>
              <c:idx val="9"/>
              <c:layout>
                <c:manualLayout>
                  <c:x val="4.3652512253637204E-3"/>
                  <c:y val="-2.6399437861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91-4C94-BF87-C78FC7E632D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1105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DD91-4C94-BF87-C78FC7E63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 (план)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861</c:v>
                </c:pt>
                <c:pt idx="1">
                  <c:v>2067</c:v>
                </c:pt>
                <c:pt idx="2">
                  <c:v>2821</c:v>
                </c:pt>
                <c:pt idx="3">
                  <c:v>2731</c:v>
                </c:pt>
                <c:pt idx="4">
                  <c:v>3412</c:v>
                </c:pt>
                <c:pt idx="5">
                  <c:v>3169</c:v>
                </c:pt>
                <c:pt idx="6">
                  <c:v>2664</c:v>
                </c:pt>
                <c:pt idx="7">
                  <c:v>1721</c:v>
                </c:pt>
                <c:pt idx="8">
                  <c:v>1100</c:v>
                </c:pt>
                <c:pt idx="9">
                  <c:v>1100</c:v>
                </c:pt>
                <c:pt idx="10">
                  <c:v>1100</c:v>
                </c:pt>
                <c:pt idx="11">
                  <c:v>1100</c:v>
                </c:pt>
                <c:pt idx="12">
                  <c:v>1150</c:v>
                </c:pt>
                <c:pt idx="13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1-4C94-BF87-C78FC7E632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проектирование - 7170 чел.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1.5900169797961099E-2"/>
                  <c:y val="-3.9804182481750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126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D91-4C94-BF87-C78FC7E632DD}"/>
                </c:ext>
              </c:extLst>
            </c:dLbl>
            <c:dLbl>
              <c:idx val="1"/>
              <c:layout>
                <c:manualLayout>
                  <c:x val="1.60059211596674E-2"/>
                  <c:y val="2.781282445209580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407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D91-4C94-BF87-C78FC7E632DD}"/>
                </c:ext>
              </c:extLst>
            </c:dLbl>
            <c:dLbl>
              <c:idx val="2"/>
              <c:layout>
                <c:manualLayout>
                  <c:x val="1.78519297618474E-2"/>
                  <c:y val="4.2255604194203497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619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D91-4C94-BF87-C78FC7E632DD}"/>
                </c:ext>
              </c:extLst>
            </c:dLbl>
            <c:dLbl>
              <c:idx val="3"/>
              <c:layout>
                <c:manualLayout>
                  <c:x val="1.7209057724432299E-2"/>
                  <c:y val="4.7227847439727504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851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D91-4C94-BF87-C78FC7E632DD}"/>
                </c:ext>
              </c:extLst>
            </c:dLbl>
            <c:dLbl>
              <c:idx val="4"/>
              <c:layout>
                <c:manualLayout>
                  <c:x val="1.60059211596673E-2"/>
                  <c:y val="7.9069246844794307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782</a:t>
                    </a:r>
                    <a:endParaRPr lang="en-US" sz="1400" dirty="0">
                      <a:solidFill>
                        <a:srgbClr val="FF66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D91-4C94-BF87-C78FC7E632DD}"/>
                </c:ext>
              </c:extLst>
            </c:dLbl>
            <c:dLbl>
              <c:idx val="5"/>
              <c:layout>
                <c:manualLayout>
                  <c:x val="2.0371172385031201E-2"/>
                  <c:y val="4.7227847439727504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750</a:t>
                    </a:r>
                    <a:endParaRPr lang="en-US" sz="1400" dirty="0">
                      <a:solidFill>
                        <a:srgbClr val="FF66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D91-4C94-BF87-C78FC7E632DD}"/>
                </c:ext>
              </c:extLst>
            </c:dLbl>
            <c:dLbl>
              <c:idx val="6"/>
              <c:layout>
                <c:manualLayout>
                  <c:x val="1.89160886432433E-2"/>
                  <c:y val="6.214034547992510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618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D91-4C94-BF87-C78FC7E632DD}"/>
                </c:ext>
              </c:extLst>
            </c:dLbl>
            <c:dLbl>
              <c:idx val="7"/>
              <c:layout>
                <c:manualLayout>
                  <c:x val="1.4550837417879299E-2"/>
                  <c:y val="4.7227847439727504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6600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FF6600"/>
                        </a:solidFill>
                      </a:rPr>
                      <a:t>492</a:t>
                    </a:r>
                    <a:endParaRPr lang="en-US" sz="1400" dirty="0">
                      <a:solidFill>
                        <a:srgbClr val="FF66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D91-4C94-BF87-C78FC7E632DD}"/>
                </c:ext>
              </c:extLst>
            </c:dLbl>
            <c:dLbl>
              <c:idx val="8"/>
              <c:layout>
                <c:manualLayout>
                  <c:x val="1.8916088643243099E-2"/>
                  <c:y val="6.71125887254490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D91-4C94-BF87-C78FC7E632DD}"/>
                </c:ext>
              </c:extLst>
            </c:dLbl>
            <c:dLbl>
              <c:idx val="9"/>
              <c:layout>
                <c:manualLayout>
                  <c:x val="1.7461004901455301E-2"/>
                  <c:y val="7.2082716122783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D91-4C94-BF87-C78FC7E632DD}"/>
                </c:ext>
              </c:extLst>
            </c:dLbl>
            <c:dLbl>
              <c:idx val="10"/>
              <c:layout>
                <c:manualLayout>
                  <c:x val="1.60059211596673E-2"/>
                  <c:y val="5.3742544015459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D91-4C94-BF87-C78FC7E632DD}"/>
                </c:ext>
              </c:extLst>
            </c:dLbl>
            <c:dLbl>
              <c:idx val="11"/>
              <c:layout>
                <c:manualLayout>
                  <c:x val="1.7094598774979899E-2"/>
                  <c:y val="-2.6871272007729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13925953423597E-2"/>
                      <c:h val="6.207263833785740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DD91-4C94-BF87-C78FC7E632DD}"/>
                </c:ext>
              </c:extLst>
            </c:dLbl>
            <c:dLbl>
              <c:idx val="12"/>
              <c:layout>
                <c:manualLayout>
                  <c:x val="1.53598301646692E-2"/>
                  <c:y val="3.942494484274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49759504936999E-2"/>
                      <c:h val="5.2828039526557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DD91-4C94-BF87-C78FC7E632DD}"/>
                </c:ext>
              </c:extLst>
            </c:dLbl>
            <c:dLbl>
              <c:idx val="13"/>
              <c:layout>
                <c:manualLayout>
                  <c:x val="1.23713790580802E-2"/>
                  <c:y val="-7.8847820188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56-4B82-84A8-D40468127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66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 (план)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126</c:v>
                </c:pt>
                <c:pt idx="1">
                  <c:v>407</c:v>
                </c:pt>
                <c:pt idx="2">
                  <c:v>619</c:v>
                </c:pt>
                <c:pt idx="3">
                  <c:v>851</c:v>
                </c:pt>
                <c:pt idx="4">
                  <c:v>782</c:v>
                </c:pt>
                <c:pt idx="5">
                  <c:v>750</c:v>
                </c:pt>
                <c:pt idx="6">
                  <c:v>618</c:v>
                </c:pt>
                <c:pt idx="7">
                  <c:v>492</c:v>
                </c:pt>
                <c:pt idx="8">
                  <c:v>500</c:v>
                </c:pt>
                <c:pt idx="9">
                  <c:v>500</c:v>
                </c:pt>
                <c:pt idx="10">
                  <c:v>476</c:v>
                </c:pt>
                <c:pt idx="11">
                  <c:v>500</c:v>
                </c:pt>
                <c:pt idx="12">
                  <c:v>547</c:v>
                </c:pt>
                <c:pt idx="13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D91-4C94-BF87-C78FC7E632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изыскания - 1503 чел.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6406699343035E-2"/>
                  <c:y val="1.4914613888384199E-3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53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DD91-4C94-BF87-C78FC7E632DD}"/>
                </c:ext>
              </c:extLst>
            </c:dLbl>
            <c:dLbl>
              <c:idx val="1"/>
              <c:layout>
                <c:manualLayout>
                  <c:x val="1.16406699343035E-2"/>
                  <c:y val="-8.9412929932560106E-17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96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DD91-4C94-BF87-C78FC7E632DD}"/>
                </c:ext>
              </c:extLst>
            </c:dLbl>
            <c:dLbl>
              <c:idx val="2"/>
              <c:layout>
                <c:manualLayout>
                  <c:x val="8.7305024507276594E-3"/>
                  <c:y val="-1.7882585986511501E-16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95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DD91-4C94-BF87-C78FC7E632DD}"/>
                </c:ext>
              </c:extLst>
            </c:dLbl>
            <c:dLbl>
              <c:idx val="3"/>
              <c:layout>
                <c:manualLayout>
                  <c:x val="1.16406699343035E-2"/>
                  <c:y val="0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144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DD91-4C94-BF87-C78FC7E632DD}"/>
                </c:ext>
              </c:extLst>
            </c:dLbl>
            <c:dLbl>
              <c:idx val="4"/>
              <c:layout>
                <c:manualLayout>
                  <c:x val="1.30957536760914E-2"/>
                  <c:y val="0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130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DD91-4C94-BF87-C78FC7E632DD}"/>
                </c:ext>
              </c:extLst>
            </c:dLbl>
            <c:dLbl>
              <c:idx val="5"/>
              <c:layout>
                <c:manualLayout>
                  <c:x val="8.7305024507275501E-3"/>
                  <c:y val="0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160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DD91-4C94-BF87-C78FC7E632DD}"/>
                </c:ext>
              </c:extLst>
            </c:dLbl>
            <c:dLbl>
              <c:idx val="6"/>
              <c:layout>
                <c:manualLayout>
                  <c:x val="8.7305024507275501E-3"/>
                  <c:y val="1.0748508803092201E-2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112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DD91-4C94-BF87-C78FC7E632DD}"/>
                </c:ext>
              </c:extLst>
            </c:dLbl>
            <c:dLbl>
              <c:idx val="7"/>
              <c:layout>
                <c:manualLayout>
                  <c:x val="1.45508374178794E-2"/>
                  <c:y val="8.3099937645954806E-3"/>
                </c:manualLayout>
              </c:layout>
              <c:tx>
                <c:rich>
                  <a:bodyPr rot="0" vertOverflow="overflow" horzOverflow="overflow" vert="horz" anchor="ctr" anchorCtr="0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2A6E2D"/>
                        </a:solidFill>
                      </a:defRPr>
                    </a:pPr>
                    <a:r>
                      <a:rPr lang="en-US" sz="1400" b="1" dirty="0">
                        <a:solidFill>
                          <a:srgbClr val="2A6E2D"/>
                        </a:solidFill>
                      </a:rPr>
                      <a:t>103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DD91-4C94-BF87-C78FC7E632DD}"/>
                </c:ext>
              </c:extLst>
            </c:dLbl>
            <c:dLbl>
              <c:idx val="8"/>
              <c:layout>
                <c:manualLayout>
                  <c:x val="1.30957536760915E-2"/>
                  <c:y val="5.871478726098590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2A6E2D"/>
                        </a:solidFill>
                      </a:rPr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DD91-4C94-BF87-C78FC7E632DD}"/>
                </c:ext>
              </c:extLst>
            </c:dLbl>
            <c:dLbl>
              <c:idx val="9"/>
              <c:layout>
                <c:manualLayout>
                  <c:x val="1.30957536760914E-2"/>
                  <c:y val="8.0613816023191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D91-4C94-BF87-C78FC7E632DD}"/>
                </c:ext>
              </c:extLst>
            </c:dLbl>
            <c:dLbl>
              <c:idx val="10"/>
              <c:layout>
                <c:manualLayout>
                  <c:x val="0"/>
                  <c:y val="5.3742544015461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D91-4C94-BF87-C78FC7E632DD}"/>
                </c:ext>
              </c:extLst>
            </c:dLbl>
            <c:dLbl>
              <c:idx val="11"/>
              <c:layout>
                <c:manualLayout>
                  <c:x val="2.7860084462122802E-3"/>
                  <c:y val="-5.374275702061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D91-4C94-BF87-C78FC7E632DD}"/>
                </c:ext>
              </c:extLst>
            </c:dLbl>
            <c:dLbl>
              <c:idx val="12"/>
              <c:layout>
                <c:manualLayout>
                  <c:x val="2.8903740775734401E-3"/>
                  <c:y val="-1.05129392170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400" b="1">
                      <a:solidFill>
                        <a:srgbClr val="2A6E2D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91693811968097E-2"/>
                      <c:h val="2.9173693469889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6-DD91-4C94-BF87-C78FC7E63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>
                    <a:solidFill>
                      <a:srgbClr val="2A6E2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 (план)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53</c:v>
                </c:pt>
                <c:pt idx="1">
                  <c:v>97</c:v>
                </c:pt>
                <c:pt idx="2">
                  <c:v>95</c:v>
                </c:pt>
                <c:pt idx="3">
                  <c:v>144</c:v>
                </c:pt>
                <c:pt idx="4">
                  <c:v>130</c:v>
                </c:pt>
                <c:pt idx="5">
                  <c:v>160</c:v>
                </c:pt>
                <c:pt idx="6">
                  <c:v>112</c:v>
                </c:pt>
                <c:pt idx="7">
                  <c:v>103</c:v>
                </c:pt>
                <c:pt idx="8">
                  <c:v>100</c:v>
                </c:pt>
                <c:pt idx="9">
                  <c:v>100</c:v>
                </c:pt>
                <c:pt idx="10">
                  <c:v>130</c:v>
                </c:pt>
                <c:pt idx="11">
                  <c:v>130</c:v>
                </c:pt>
                <c:pt idx="12">
                  <c:v>150</c:v>
                </c:pt>
                <c:pt idx="1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D91-4C94-BF87-C78FC7E63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285904"/>
        <c:axId val="1041736144"/>
      </c:barChart>
      <c:catAx>
        <c:axId val="131328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1736144"/>
        <c:crosses val="autoZero"/>
        <c:auto val="1"/>
        <c:lblAlgn val="ctr"/>
        <c:lblOffset val="100"/>
        <c:noMultiLvlLbl val="0"/>
      </c:catAx>
      <c:valAx>
        <c:axId val="1041736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13285904"/>
        <c:crosses val="autoZero"/>
        <c:crossBetween val="between"/>
      </c:valAx>
      <c:spPr>
        <a:noFill/>
        <a:ln cmpd="dbl"/>
      </c:spPr>
    </c:plotArea>
    <c:legend>
      <c:legendPos val="r"/>
      <c:legendEntry>
        <c:idx val="0"/>
        <c:txPr>
          <a:bodyPr/>
          <a:lstStyle/>
          <a:p>
            <a:pPr>
              <a:defRPr sz="1400" b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460135138327495"/>
          <c:y val="2.5253524107015598E-3"/>
          <c:w val="0.30181507375097699"/>
          <c:h val="0.17318767552283101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7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178533237112899E-2"/>
          <c:y val="7.6019455361187996E-2"/>
          <c:w val="0.95652710156694998"/>
          <c:h val="0.58952221397487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- 475 млн. руб.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8.0515297906602196E-3"/>
                  <c:y val="-2.62416809222369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2A-4F07-97B1-4426821D91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52.1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2A-4F07-97B1-4426821D91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53.5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12A-4F07-97B1-4426821D91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64.8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2A-4F07-97B1-4426821D91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55.9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12A-4F07-97B1-4426821D917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48.5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12A-4F07-97B1-4426821D917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12A-4F07-97B1-4426821D91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25.5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12A-4F07-97B1-4426821D917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25.5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32F-40C3-A7CE-2ACB2F0343E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12A-4F07-97B1-4426821D917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12A-4F07-97B1-4426821D917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27.7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32F-40C3-A7CE-2ACB2F0343E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28.5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32F-40C3-A7CE-2ACB2F0343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план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36.299999999999997</c:v>
                </c:pt>
                <c:pt idx="1">
                  <c:v>52.1</c:v>
                </c:pt>
                <c:pt idx="2">
                  <c:v>53.5</c:v>
                </c:pt>
                <c:pt idx="3">
                  <c:v>64.800000000000011</c:v>
                </c:pt>
                <c:pt idx="4">
                  <c:v>55.9</c:v>
                </c:pt>
                <c:pt idx="5">
                  <c:v>48.500000000000007</c:v>
                </c:pt>
                <c:pt idx="6">
                  <c:v>34.4</c:v>
                </c:pt>
                <c:pt idx="7">
                  <c:v>25.5</c:v>
                </c:pt>
                <c:pt idx="8">
                  <c:v>25.5</c:v>
                </c:pt>
                <c:pt idx="9">
                  <c:v>25.9</c:v>
                </c:pt>
                <c:pt idx="10">
                  <c:v>25.6</c:v>
                </c:pt>
                <c:pt idx="11">
                  <c:v>27.7</c:v>
                </c:pt>
                <c:pt idx="12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2A-4F07-97B1-4426821D91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строительство - 347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38187047073E-2"/>
                  <c:y val="4.438939072590289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29.1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12A-4F07-97B1-4426821D9172}"/>
                </c:ext>
              </c:extLst>
            </c:dLbl>
            <c:dLbl>
              <c:idx val="1"/>
              <c:layout>
                <c:manualLayout>
                  <c:x val="1.5172793544013701E-2"/>
                  <c:y val="2.66338091969226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39.7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467373760664"/>
                      <c:h val="9.90501378388504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C-512A-4F07-97B1-4426821D9172}"/>
                </c:ext>
              </c:extLst>
            </c:dLbl>
            <c:dLbl>
              <c:idx val="2"/>
              <c:layout>
                <c:manualLayout>
                  <c:x val="1.36554604279571E-2"/>
                  <c:y val="8.877878145180560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38.5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5247550715"/>
                      <c:h val="0.1013790853544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512A-4F07-97B1-4426821D9172}"/>
                </c:ext>
              </c:extLst>
            </c:dLbl>
            <c:dLbl>
              <c:idx val="3"/>
              <c:layout>
                <c:manualLayout>
                  <c:x val="1.9724553951493601E-2"/>
                  <c:y val="4.438939072590289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51.2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12A-4F07-97B1-4426821D9172}"/>
                </c:ext>
              </c:extLst>
            </c:dLbl>
            <c:dLbl>
              <c:idx val="4"/>
              <c:layout>
                <c:manualLayout>
                  <c:x val="1.2138187047073E-2"/>
                  <c:y val="4.438939072590289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42.3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55113546456201"/>
                      <c:h val="6.1786977589106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512A-4F07-97B1-4426821D9172}"/>
                </c:ext>
              </c:extLst>
            </c:dLbl>
            <c:dLbl>
              <c:idx val="5"/>
              <c:layout>
                <c:manualLayout>
                  <c:x val="1.51727338088412E-2"/>
                  <c:y val="1.7476138081064101E-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37.6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7395054863101"/>
                      <c:h val="5.71290825578884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0-512A-4F07-97B1-4426821D9172}"/>
                </c:ext>
              </c:extLst>
            </c:dLbl>
            <c:dLbl>
              <c:idx val="6"/>
              <c:layout>
                <c:manualLayout>
                  <c:x val="1.365546042795699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25.6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2200943093399"/>
                      <c:h val="7.34317151671514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1-512A-4F07-97B1-4426821D9172}"/>
                </c:ext>
              </c:extLst>
            </c:dLbl>
            <c:dLbl>
              <c:idx val="7"/>
              <c:layout>
                <c:manualLayout>
                  <c:x val="1.21381870470728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12A-4F07-97B1-4426821D917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12A-4F07-97B1-4426821D9172}"/>
                </c:ext>
              </c:extLst>
            </c:dLbl>
            <c:dLbl>
              <c:idx val="9"/>
              <c:layout>
                <c:manualLayout>
                  <c:x val="1.2882447665056401E-2"/>
                  <c:y val="-9.621838519187199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12A-4F07-97B1-4426821D917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16.5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2F-40C3-A7CE-2ACB2F0343E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17.2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2F-40C3-A7CE-2ACB2F0343E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17.2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2F-40C3-A7CE-2ACB2F0343E8}"/>
                </c:ext>
              </c:extLst>
            </c:dLbl>
            <c:numFmt formatCode="General" sourceLinked="0"/>
            <c:spPr>
              <a:noFill/>
              <a:ln w="24524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план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29.1</c:v>
                </c:pt>
                <c:pt idx="1">
                  <c:v>39.700000000000003</c:v>
                </c:pt>
                <c:pt idx="2">
                  <c:v>38.5</c:v>
                </c:pt>
                <c:pt idx="3">
                  <c:v>51.2</c:v>
                </c:pt>
                <c:pt idx="4">
                  <c:v>42.3</c:v>
                </c:pt>
                <c:pt idx="5">
                  <c:v>37.6</c:v>
                </c:pt>
                <c:pt idx="6">
                  <c:v>25.6</c:v>
                </c:pt>
                <c:pt idx="7">
                  <c:v>16.5</c:v>
                </c:pt>
                <c:pt idx="8">
                  <c:v>16.5</c:v>
                </c:pt>
                <c:pt idx="9">
                  <c:v>16.5</c:v>
                </c:pt>
                <c:pt idx="10">
                  <c:v>16.5</c:v>
                </c:pt>
                <c:pt idx="11">
                  <c:v>17.2</c:v>
                </c:pt>
                <c:pt idx="1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12A-4F07-97B1-4426821D91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проектирование - 106  млн.руб.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909352353648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5.8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12A-4F07-97B1-4426821D9172}"/>
                </c:ext>
              </c:extLst>
            </c:dLbl>
            <c:dLbl>
              <c:idx val="1"/>
              <c:layout>
                <c:manualLayout>
                  <c:x val="9.1036402853047795E-3"/>
                  <c:y val="-8.1379609559961504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10.6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12A-4F07-97B1-4426821D9172}"/>
                </c:ext>
              </c:extLst>
            </c:dLbl>
            <c:dLbl>
              <c:idx val="2"/>
              <c:layout>
                <c:manualLayout>
                  <c:x val="1.06209136661889E-2"/>
                  <c:y val="-8.1379609559961504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12.9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512A-4F07-97B1-4426821D9172}"/>
                </c:ext>
              </c:extLst>
            </c:dLbl>
            <c:dLbl>
              <c:idx val="3"/>
              <c:layout>
                <c:manualLayout>
                  <c:x val="1.51727338088412E-2"/>
                  <c:y val="-8.1379609559961504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11.7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12A-4F07-97B1-4426821D9172}"/>
                </c:ext>
              </c:extLst>
            </c:dLbl>
            <c:dLbl>
              <c:idx val="4"/>
              <c:layout>
                <c:manualLayout>
                  <c:x val="9.1036402853046407E-3"/>
                  <c:y val="-8.1379609559961504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11.2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512A-4F07-97B1-4426821D9172}"/>
                </c:ext>
              </c:extLst>
            </c:dLbl>
            <c:dLbl>
              <c:idx val="5"/>
              <c:layout>
                <c:manualLayout>
                  <c:x val="9.1037000204772199E-3"/>
                  <c:y val="1.7476138081064101E-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9.3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4651855669599"/>
                      <c:h val="6.877382013593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B-512A-4F07-97B1-4426821D9172}"/>
                </c:ext>
              </c:extLst>
            </c:dLbl>
            <c:dLbl>
              <c:idx val="6"/>
              <c:layout>
                <c:manualLayout>
                  <c:x val="6.0690935235364904E-3"/>
                  <c:y val="-1.6275921911992301E-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7.3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512A-4F07-97B1-4426821D9172}"/>
                </c:ext>
              </c:extLst>
            </c:dLbl>
            <c:dLbl>
              <c:idx val="7"/>
              <c:layout>
                <c:manualLayout>
                  <c:x val="6.8278496843235097E-3"/>
                  <c:y val="-6.65858337026623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17324036310398E-2"/>
                      <c:h val="5.079893912851390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D-512A-4F07-97B1-4426821D9172}"/>
                </c:ext>
              </c:extLst>
            </c:dLbl>
            <c:dLbl>
              <c:idx val="8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512A-4F07-97B1-4426821D9172}"/>
                </c:ext>
              </c:extLst>
            </c:dLbl>
            <c:dLbl>
              <c:idx val="9"/>
              <c:layout>
                <c:manualLayout>
                  <c:x val="1.2882459314527099E-2"/>
                  <c:y val="-2.33332010506195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7.1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512A-4F07-97B1-4426821D917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7.5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512A-4F07-97B1-4426821D917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2F-40C3-A7CE-2ACB2F0343E8}"/>
                </c:ext>
              </c:extLst>
            </c:dLbl>
            <c:dLbl>
              <c:idx val="12"/>
              <c:layout>
                <c:manualLayout>
                  <c:x val="1.4251002867925701E-2"/>
                  <c:y val="-4.227119627465489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9.0</a:t>
                    </a:r>
                  </a:p>
                </c:rich>
              </c:tx>
              <c:spPr>
                <a:noFill/>
                <a:ln w="24524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705797974424802E-2"/>
                      <c:h val="2.503267478731269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32F-40C3-A7CE-2ACB2F0343E8}"/>
                </c:ext>
              </c:extLst>
            </c:dLbl>
            <c:spPr>
              <a:noFill/>
              <a:ln w="24524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план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5.8</c:v>
                </c:pt>
                <c:pt idx="1">
                  <c:v>10.6</c:v>
                </c:pt>
                <c:pt idx="2">
                  <c:v>12.9</c:v>
                </c:pt>
                <c:pt idx="3">
                  <c:v>11.7</c:v>
                </c:pt>
                <c:pt idx="4">
                  <c:v>11.2</c:v>
                </c:pt>
                <c:pt idx="5">
                  <c:v>9.3000000000000007</c:v>
                </c:pt>
                <c:pt idx="6">
                  <c:v>7.3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7.1</c:v>
                </c:pt>
                <c:pt idx="11">
                  <c:v>8.2000000000000011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512A-4F07-97B1-4426821D91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изыскания - 21 млн.руб.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3.03454676176825E-3"/>
                  <c:y val="8.877878145180560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1.4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512A-4F07-97B1-4426821D9172}"/>
                </c:ext>
              </c:extLst>
            </c:dLbl>
            <c:dLbl>
              <c:idx val="1"/>
              <c:layout>
                <c:manualLayout>
                  <c:x val="3.03454676176825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1.8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512A-4F07-97B1-4426821D9172}"/>
                </c:ext>
              </c:extLst>
            </c:dLbl>
            <c:dLbl>
              <c:idx val="2"/>
              <c:layout>
                <c:manualLayout>
                  <c:x val="6.0690935235364904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2.1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512A-4F07-97B1-4426821D9172}"/>
                </c:ext>
              </c:extLst>
            </c:dLbl>
            <c:dLbl>
              <c:idx val="3"/>
              <c:layout>
                <c:manualLayout>
                  <c:x val="4.5518201426523802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1.9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512A-4F07-97B1-4426821D9172}"/>
                </c:ext>
              </c:extLst>
            </c:dLbl>
            <c:dLbl>
              <c:idx val="4"/>
              <c:layout>
                <c:manualLayout>
                  <c:x val="9.4758897891386203E-3"/>
                  <c:y val="-9.6218385191871996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2.4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27564459032399"/>
                      <c:h val="5.24711875266705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6-512A-4F07-97B1-4426821D9172}"/>
                </c:ext>
              </c:extLst>
            </c:dLbl>
            <c:dLbl>
              <c:idx val="5"/>
              <c:layout>
                <c:manualLayout>
                  <c:x val="9.4758263912663107E-3"/>
                  <c:y val="-1.92436770383738E-1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1.6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512A-4F07-97B1-4426821D9172}"/>
                </c:ext>
              </c:extLst>
            </c:dLbl>
            <c:dLbl>
              <c:idx val="6"/>
              <c:layout>
                <c:manualLayout>
                  <c:x val="9.3827583146309599E-3"/>
                  <c:y val="5.248336184447199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1.5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512A-4F07-97B1-4426821D9172}"/>
                </c:ext>
              </c:extLst>
            </c:dLbl>
            <c:dLbl>
              <c:idx val="7"/>
              <c:layout>
                <c:manualLayout>
                  <c:x val="8.3450035948626992E-3"/>
                  <c:y val="6.65823384750461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877926635173E-2"/>
                      <c:h val="7.74325735640555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9-512A-4F07-97B1-4426821D9172}"/>
                </c:ext>
              </c:extLst>
            </c:dLbl>
            <c:dLbl>
              <c:idx val="8"/>
              <c:layout>
                <c:manualLayout>
                  <c:x val="1.12721417069243E-2"/>
                  <c:y val="-1.9243677038373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512A-4F07-97B1-4426821D9172}"/>
                </c:ext>
              </c:extLst>
            </c:dLbl>
            <c:dLbl>
              <c:idx val="9"/>
              <c:layout>
                <c:manualLayout>
                  <c:x val="6.4412238325280598E-3"/>
                  <c:y val="-9.621838519187199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12A-4F07-97B1-4426821D917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2F-40C3-A7CE-2ACB2F0343E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2.3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32F-40C3-A7CE-2ACB2F0343E8}"/>
                </c:ext>
              </c:extLst>
            </c:dLbl>
            <c:spPr>
              <a:noFill/>
              <a:ln w="24524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план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1.4</c:v>
                </c:pt>
                <c:pt idx="1">
                  <c:v>1.8</c:v>
                </c:pt>
                <c:pt idx="2">
                  <c:v>2.1</c:v>
                </c:pt>
                <c:pt idx="3">
                  <c:v>1.9</c:v>
                </c:pt>
                <c:pt idx="4">
                  <c:v>2.4</c:v>
                </c:pt>
                <c:pt idx="5">
                  <c:v>1.6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2</c:v>
                </c:pt>
                <c:pt idx="10">
                  <c:v>2</c:v>
                </c:pt>
                <c:pt idx="11">
                  <c:v>2.2000000000000002</c:v>
                </c:pt>
                <c:pt idx="1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512A-4F07-97B1-4426821D917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 Итого: 475 млн. руб.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план</c:v>
                </c:pt>
              </c:strCache>
            </c:strRef>
          </c:cat>
          <c:val>
            <c:numRef>
              <c:f>Лист1!$F$2:$F$14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2D-512A-4F07-97B1-4426821D9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920592"/>
        <c:axId val="1041245904"/>
      </c:barChart>
      <c:catAx>
        <c:axId val="104192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245904"/>
        <c:crosses val="autoZero"/>
        <c:auto val="1"/>
        <c:lblAlgn val="ctr"/>
        <c:lblOffset val="100"/>
        <c:tickMarkSkip val="2"/>
        <c:noMultiLvlLbl val="0"/>
      </c:catAx>
      <c:valAx>
        <c:axId val="104124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41920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63384042814113695"/>
          <c:y val="1.42552997599804E-3"/>
          <c:w val="0.366159571858864"/>
          <c:h val="0.262489509245826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B575C-9314-4D52-980A-A96ED58DC46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39411-BDD0-46EF-BA18-A47C5ECFE126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СРО «СОЮЗАТОМСТРОЙ»</a:t>
          </a:r>
        </a:p>
        <a:p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                   </a:t>
          </a:r>
        </a:p>
        <a:p>
          <a:r>
            <a:rPr lang="ru-RU" sz="2000" u="sng" dirty="0">
              <a:solidFill>
                <a:srgbClr val="002060"/>
              </a:solidFill>
            </a:rPr>
            <a:t>15 членов СОВЕТА,         в </a:t>
          </a:r>
          <a:r>
            <a:rPr lang="ru-RU" sz="2000" u="sng" dirty="0" err="1">
              <a:solidFill>
                <a:srgbClr val="002060"/>
              </a:solidFill>
            </a:rPr>
            <a:t>т.ч</a:t>
          </a:r>
          <a:r>
            <a:rPr lang="ru-RU" sz="2000" u="sng" dirty="0">
              <a:solidFill>
                <a:srgbClr val="002060"/>
              </a:solidFill>
            </a:rPr>
            <a:t>. 5 независимых членов Совета </a:t>
          </a:r>
        </a:p>
      </dgm:t>
    </dgm:pt>
    <dgm:pt modelId="{83AB9D01-EF0C-4055-9803-9D3D30286582}" type="parTrans" cxnId="{53DDB25A-840B-4575-B801-A97287633E14}">
      <dgm:prSet/>
      <dgm:spPr/>
      <dgm:t>
        <a:bodyPr/>
        <a:lstStyle/>
        <a:p>
          <a:endParaRPr lang="ru-RU"/>
        </a:p>
      </dgm:t>
    </dgm:pt>
    <dgm:pt modelId="{0CD493F2-47D9-4D0F-AB87-D36043341C8F}" type="sibTrans" cxnId="{53DDB25A-840B-4575-B801-A97287633E14}">
      <dgm:prSet/>
      <dgm:spPr/>
      <dgm:t>
        <a:bodyPr/>
        <a:lstStyle/>
        <a:p>
          <a:endParaRPr lang="ru-RU"/>
        </a:p>
      </dgm:t>
    </dgm:pt>
    <dgm:pt modelId="{2ED26DA6-8C4A-4CD7-BA1A-9E3BAAFE81F1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2">
                  <a:lumMod val="75000"/>
                </a:schemeClr>
              </a:solidFill>
            </a:rPr>
            <a:t>СРО </a:t>
          </a:r>
        </a:p>
        <a:p>
          <a:r>
            <a:rPr lang="ru-RU" sz="1800" dirty="0">
              <a:solidFill>
                <a:schemeClr val="accent2">
                  <a:lumMod val="75000"/>
                </a:schemeClr>
              </a:solidFill>
            </a:rPr>
            <a:t>«СОЮЗАТОМПРОЕКТ»</a:t>
          </a:r>
        </a:p>
        <a:p>
          <a:endParaRPr lang="ru-RU" sz="2000" dirty="0">
            <a:solidFill>
              <a:schemeClr val="accent2">
                <a:lumMod val="75000"/>
              </a:schemeClr>
            </a:solidFill>
          </a:endParaRPr>
        </a:p>
        <a:p>
          <a:r>
            <a:rPr lang="ru-RU" sz="2000" u="sng" dirty="0">
              <a:solidFill>
                <a:schemeClr val="accent2">
                  <a:lumMod val="75000"/>
                </a:schemeClr>
              </a:solidFill>
            </a:rPr>
            <a:t>13 членов СОВЕТА,                 в </a:t>
          </a:r>
          <a:r>
            <a:rPr lang="ru-RU" sz="2000" u="sng" dirty="0" err="1">
              <a:solidFill>
                <a:schemeClr val="accent2">
                  <a:lumMod val="75000"/>
                </a:schemeClr>
              </a:solidFill>
            </a:rPr>
            <a:t>т.ч</a:t>
          </a:r>
          <a:r>
            <a:rPr lang="ru-RU" sz="2000" u="sng" dirty="0">
              <a:solidFill>
                <a:schemeClr val="accent2">
                  <a:lumMod val="75000"/>
                </a:schemeClr>
              </a:solidFill>
            </a:rPr>
            <a:t>. 4 независимых членов Совета</a:t>
          </a:r>
        </a:p>
      </dgm:t>
    </dgm:pt>
    <dgm:pt modelId="{1672641B-72B8-4904-83B1-77599C23EF5D}" type="parTrans" cxnId="{FFBCC7CC-3506-498B-93D3-338B7E703A80}">
      <dgm:prSet/>
      <dgm:spPr/>
      <dgm:t>
        <a:bodyPr/>
        <a:lstStyle/>
        <a:p>
          <a:endParaRPr lang="ru-RU"/>
        </a:p>
      </dgm:t>
    </dgm:pt>
    <dgm:pt modelId="{0DBDFC64-06DC-4C0C-8BEC-A850883650E5}" type="sibTrans" cxnId="{FFBCC7CC-3506-498B-93D3-338B7E703A80}">
      <dgm:prSet/>
      <dgm:spPr/>
      <dgm:t>
        <a:bodyPr/>
        <a:lstStyle/>
        <a:p>
          <a:endParaRPr lang="ru-RU"/>
        </a:p>
      </dgm:t>
    </dgm:pt>
    <dgm:pt modelId="{3C1F295E-9385-452F-9263-1F7BE3895A78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СРО </a:t>
          </a:r>
        </a:p>
        <a:p>
          <a:r>
            <a:rPr lang="ru-RU" sz="1800" dirty="0">
              <a:solidFill>
                <a:srgbClr val="002060"/>
              </a:solidFill>
            </a:rPr>
            <a:t>«СОЮЗАТОМГЕО»</a:t>
          </a:r>
        </a:p>
        <a:p>
          <a:endParaRPr lang="ru-RU" sz="2000" dirty="0">
            <a:solidFill>
              <a:srgbClr val="002060"/>
            </a:solidFill>
          </a:endParaRPr>
        </a:p>
        <a:p>
          <a:r>
            <a:rPr lang="ru-RU" sz="2000" u="sng" dirty="0">
              <a:solidFill>
                <a:srgbClr val="002060"/>
              </a:solidFill>
            </a:rPr>
            <a:t>10 членов Совета, в </a:t>
          </a:r>
          <a:r>
            <a:rPr lang="ru-RU" sz="2000" u="sng" dirty="0" err="1">
              <a:solidFill>
                <a:srgbClr val="002060"/>
              </a:solidFill>
            </a:rPr>
            <a:t>т.ч</a:t>
          </a:r>
          <a:r>
            <a:rPr lang="ru-RU" sz="2000" u="sng" dirty="0">
              <a:solidFill>
                <a:srgbClr val="002060"/>
              </a:solidFill>
            </a:rPr>
            <a:t>. 4 независимых членов Совета</a:t>
          </a:r>
        </a:p>
      </dgm:t>
    </dgm:pt>
    <dgm:pt modelId="{654435AA-D18F-48C0-BD18-F12AAE920B7E}" type="parTrans" cxnId="{3C86E2BA-5ADF-4C0C-AD4E-E88709F3FBA1}">
      <dgm:prSet/>
      <dgm:spPr/>
      <dgm:t>
        <a:bodyPr/>
        <a:lstStyle/>
        <a:p>
          <a:endParaRPr lang="ru-RU"/>
        </a:p>
      </dgm:t>
    </dgm:pt>
    <dgm:pt modelId="{2AF47672-3192-427D-BFAC-D209821B86DA}" type="sibTrans" cxnId="{3C86E2BA-5ADF-4C0C-AD4E-E88709F3FBA1}">
      <dgm:prSet/>
      <dgm:spPr/>
      <dgm:t>
        <a:bodyPr/>
        <a:lstStyle/>
        <a:p>
          <a:endParaRPr lang="ru-RU"/>
        </a:p>
      </dgm:t>
    </dgm:pt>
    <dgm:pt modelId="{A1379B03-825E-4ACE-9303-4877437ACE4A}" type="pres">
      <dgm:prSet presAssocID="{A24B575C-9314-4D52-980A-A96ED58DC463}" presName="rootnode" presStyleCnt="0">
        <dgm:presLayoutVars>
          <dgm:chMax/>
          <dgm:chPref/>
          <dgm:dir/>
          <dgm:animLvl val="lvl"/>
        </dgm:presLayoutVars>
      </dgm:prSet>
      <dgm:spPr/>
    </dgm:pt>
    <dgm:pt modelId="{0CDF9474-7DC3-4D38-B09E-2F7F48098EDE}" type="pres">
      <dgm:prSet presAssocID="{9BA39411-BDD0-46EF-BA18-A47C5ECFE126}" presName="composite" presStyleCnt="0"/>
      <dgm:spPr/>
    </dgm:pt>
    <dgm:pt modelId="{2A348F2D-FA70-43D9-A113-A0922C5D8FFC}" type="pres">
      <dgm:prSet presAssocID="{9BA39411-BDD0-46EF-BA18-A47C5ECFE126}" presName="LShape" presStyleLbl="alignNode1" presStyleIdx="0" presStyleCnt="5"/>
      <dgm:spPr/>
    </dgm:pt>
    <dgm:pt modelId="{DE12C156-3215-4A24-8BB9-FC8E0491F37D}" type="pres">
      <dgm:prSet presAssocID="{9BA39411-BDD0-46EF-BA18-A47C5ECFE126}" presName="ParentText" presStyleLbl="revTx" presStyleIdx="0" presStyleCnt="3" custScaleX="127330" custLinFactNeighborX="12921" custLinFactNeighborY="-1340">
        <dgm:presLayoutVars>
          <dgm:chMax val="0"/>
          <dgm:chPref val="0"/>
          <dgm:bulletEnabled val="1"/>
        </dgm:presLayoutVars>
      </dgm:prSet>
      <dgm:spPr/>
    </dgm:pt>
    <dgm:pt modelId="{3394988A-E954-486A-9CDE-E4593E0CB341}" type="pres">
      <dgm:prSet presAssocID="{9BA39411-BDD0-46EF-BA18-A47C5ECFE126}" presName="Triangle" presStyleLbl="alignNod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654A0D-98FF-41D9-B8C0-5D9763434EDB}" type="pres">
      <dgm:prSet presAssocID="{0CD493F2-47D9-4D0F-AB87-D36043341C8F}" presName="sibTrans" presStyleCnt="0"/>
      <dgm:spPr/>
    </dgm:pt>
    <dgm:pt modelId="{38C8DD40-0EFE-43C3-B466-435AA3AC0801}" type="pres">
      <dgm:prSet presAssocID="{0CD493F2-47D9-4D0F-AB87-D36043341C8F}" presName="space" presStyleCnt="0"/>
      <dgm:spPr/>
    </dgm:pt>
    <dgm:pt modelId="{CCA3D0CE-1E98-4150-BCD8-78D347A95E18}" type="pres">
      <dgm:prSet presAssocID="{2ED26DA6-8C4A-4CD7-BA1A-9E3BAAFE81F1}" presName="composite" presStyleCnt="0"/>
      <dgm:spPr/>
    </dgm:pt>
    <dgm:pt modelId="{9E053A30-B052-4F66-8BEF-5057E9DCA4A9}" type="pres">
      <dgm:prSet presAssocID="{2ED26DA6-8C4A-4CD7-BA1A-9E3BAAFE81F1}" presName="LShape" presStyleLbl="alignNode1" presStyleIdx="2" presStyleCnt="5" custLinFactNeighborX="-13079" custLinFactNeighborY="-2353"/>
      <dgm:spPr/>
    </dgm:pt>
    <dgm:pt modelId="{52731FFC-24EA-419F-A43F-59605C627433}" type="pres">
      <dgm:prSet presAssocID="{2ED26DA6-8C4A-4CD7-BA1A-9E3BAAFE81F1}" presName="ParentText" presStyleLbl="revTx" presStyleIdx="1" presStyleCnt="3" custScaleX="144503" custLinFactNeighborX="6637" custLinFactNeighborY="-3103">
        <dgm:presLayoutVars>
          <dgm:chMax val="0"/>
          <dgm:chPref val="0"/>
          <dgm:bulletEnabled val="1"/>
        </dgm:presLayoutVars>
      </dgm:prSet>
      <dgm:spPr/>
    </dgm:pt>
    <dgm:pt modelId="{A895DC1F-FD7E-45F0-935F-EA96997B3764}" type="pres">
      <dgm:prSet presAssocID="{2ED26DA6-8C4A-4CD7-BA1A-9E3BAAFE81F1}" presName="Triangle" presStyleLbl="alignNode1" presStyleIdx="3" presStyleCnt="5" custLinFactNeighborX="-80930" custLinFactNeighborY="20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E50CD3C-383E-47B6-850C-26AA63B95D19}" type="pres">
      <dgm:prSet presAssocID="{0DBDFC64-06DC-4C0C-8BEC-A850883650E5}" presName="sibTrans" presStyleCnt="0"/>
      <dgm:spPr/>
    </dgm:pt>
    <dgm:pt modelId="{DD38B75B-B744-4A05-AD83-4FEB41ACF26E}" type="pres">
      <dgm:prSet presAssocID="{0DBDFC64-06DC-4C0C-8BEC-A850883650E5}" presName="space" presStyleCnt="0"/>
      <dgm:spPr/>
    </dgm:pt>
    <dgm:pt modelId="{8635090B-F8A9-4447-92CF-DEA83A07BB9D}" type="pres">
      <dgm:prSet presAssocID="{3C1F295E-9385-452F-9263-1F7BE3895A78}" presName="composite" presStyleCnt="0"/>
      <dgm:spPr/>
    </dgm:pt>
    <dgm:pt modelId="{863045EF-E600-4322-B49F-8E6CF8E3F21D}" type="pres">
      <dgm:prSet presAssocID="{3C1F295E-9385-452F-9263-1F7BE3895A78}" presName="LShape" presStyleLbl="alignNode1" presStyleIdx="4" presStyleCnt="5" custLinFactNeighborX="-13042" custLinFactNeighborY="-10876"/>
      <dgm:spPr/>
    </dgm:pt>
    <dgm:pt modelId="{15FFF024-D31C-4589-BFA6-10C679013624}" type="pres">
      <dgm:prSet presAssocID="{3C1F295E-9385-452F-9263-1F7BE3895A78}" presName="ParentText" presStyleLbl="revTx" presStyleIdx="2" presStyleCnt="3" custScaleX="131753" custLinFactNeighborX="529" custLinFactNeighborY="-9687">
        <dgm:presLayoutVars>
          <dgm:chMax val="0"/>
          <dgm:chPref val="0"/>
          <dgm:bulletEnabled val="1"/>
        </dgm:presLayoutVars>
      </dgm:prSet>
      <dgm:spPr/>
    </dgm:pt>
  </dgm:ptLst>
  <dgm:cxnLst>
    <dgm:cxn modelId="{AD0B5D48-F7B9-E84F-B7F8-E65D22D2F556}" type="presOf" srcId="{A24B575C-9314-4D52-980A-A96ED58DC463}" destId="{A1379B03-825E-4ACE-9303-4877437ACE4A}" srcOrd="0" destOrd="0" presId="urn:microsoft.com/office/officeart/2009/3/layout/StepUpProcess"/>
    <dgm:cxn modelId="{53DDB25A-840B-4575-B801-A97287633E14}" srcId="{A24B575C-9314-4D52-980A-A96ED58DC463}" destId="{9BA39411-BDD0-46EF-BA18-A47C5ECFE126}" srcOrd="0" destOrd="0" parTransId="{83AB9D01-EF0C-4055-9803-9D3D30286582}" sibTransId="{0CD493F2-47D9-4D0F-AB87-D36043341C8F}"/>
    <dgm:cxn modelId="{8E51EE96-3F33-324D-8A2C-E412DC0513C2}" type="presOf" srcId="{3C1F295E-9385-452F-9263-1F7BE3895A78}" destId="{15FFF024-D31C-4589-BFA6-10C679013624}" srcOrd="0" destOrd="0" presId="urn:microsoft.com/office/officeart/2009/3/layout/StepUpProcess"/>
    <dgm:cxn modelId="{3C86E2BA-5ADF-4C0C-AD4E-E88709F3FBA1}" srcId="{A24B575C-9314-4D52-980A-A96ED58DC463}" destId="{3C1F295E-9385-452F-9263-1F7BE3895A78}" srcOrd="2" destOrd="0" parTransId="{654435AA-D18F-48C0-BD18-F12AAE920B7E}" sibTransId="{2AF47672-3192-427D-BFAC-D209821B86DA}"/>
    <dgm:cxn modelId="{FFBCC7CC-3506-498B-93D3-338B7E703A80}" srcId="{A24B575C-9314-4D52-980A-A96ED58DC463}" destId="{2ED26DA6-8C4A-4CD7-BA1A-9E3BAAFE81F1}" srcOrd="1" destOrd="0" parTransId="{1672641B-72B8-4904-83B1-77599C23EF5D}" sibTransId="{0DBDFC64-06DC-4C0C-8BEC-A850883650E5}"/>
    <dgm:cxn modelId="{2F7DD3E5-76F6-D345-B4DB-447649940D18}" type="presOf" srcId="{2ED26DA6-8C4A-4CD7-BA1A-9E3BAAFE81F1}" destId="{52731FFC-24EA-419F-A43F-59605C627433}" srcOrd="0" destOrd="0" presId="urn:microsoft.com/office/officeart/2009/3/layout/StepUpProcess"/>
    <dgm:cxn modelId="{FC3AA5EE-C89A-E345-B670-6FF90297C8D5}" type="presOf" srcId="{9BA39411-BDD0-46EF-BA18-A47C5ECFE126}" destId="{DE12C156-3215-4A24-8BB9-FC8E0491F37D}" srcOrd="0" destOrd="0" presId="urn:microsoft.com/office/officeart/2009/3/layout/StepUpProcess"/>
    <dgm:cxn modelId="{B2761BF4-75B7-064C-9010-B62E0C95764C}" type="presParOf" srcId="{A1379B03-825E-4ACE-9303-4877437ACE4A}" destId="{0CDF9474-7DC3-4D38-B09E-2F7F48098EDE}" srcOrd="0" destOrd="0" presId="urn:microsoft.com/office/officeart/2009/3/layout/StepUpProcess"/>
    <dgm:cxn modelId="{8495297B-8EC2-1943-964D-D359B6BF43B4}" type="presParOf" srcId="{0CDF9474-7DC3-4D38-B09E-2F7F48098EDE}" destId="{2A348F2D-FA70-43D9-A113-A0922C5D8FFC}" srcOrd="0" destOrd="0" presId="urn:microsoft.com/office/officeart/2009/3/layout/StepUpProcess"/>
    <dgm:cxn modelId="{7F1649E2-D0FA-FE44-B4B5-3EC9EF96E3AC}" type="presParOf" srcId="{0CDF9474-7DC3-4D38-B09E-2F7F48098EDE}" destId="{DE12C156-3215-4A24-8BB9-FC8E0491F37D}" srcOrd="1" destOrd="0" presId="urn:microsoft.com/office/officeart/2009/3/layout/StepUpProcess"/>
    <dgm:cxn modelId="{93255EA2-AA81-CA45-A659-F6DBB698E095}" type="presParOf" srcId="{0CDF9474-7DC3-4D38-B09E-2F7F48098EDE}" destId="{3394988A-E954-486A-9CDE-E4593E0CB341}" srcOrd="2" destOrd="0" presId="urn:microsoft.com/office/officeart/2009/3/layout/StepUpProcess"/>
    <dgm:cxn modelId="{B622C911-4310-274B-B1B2-B48C304CE218}" type="presParOf" srcId="{A1379B03-825E-4ACE-9303-4877437ACE4A}" destId="{43654A0D-98FF-41D9-B8C0-5D9763434EDB}" srcOrd="1" destOrd="0" presId="urn:microsoft.com/office/officeart/2009/3/layout/StepUpProcess"/>
    <dgm:cxn modelId="{6C7C7782-272D-9B42-93EF-5C85DBE41C5D}" type="presParOf" srcId="{43654A0D-98FF-41D9-B8C0-5D9763434EDB}" destId="{38C8DD40-0EFE-43C3-B466-435AA3AC0801}" srcOrd="0" destOrd="0" presId="urn:microsoft.com/office/officeart/2009/3/layout/StepUpProcess"/>
    <dgm:cxn modelId="{75E0603C-D98E-EE49-A4EE-8FCBB2FFE575}" type="presParOf" srcId="{A1379B03-825E-4ACE-9303-4877437ACE4A}" destId="{CCA3D0CE-1E98-4150-BCD8-78D347A95E18}" srcOrd="2" destOrd="0" presId="urn:microsoft.com/office/officeart/2009/3/layout/StepUpProcess"/>
    <dgm:cxn modelId="{6042A270-8808-3C46-AC15-5D8E04128C05}" type="presParOf" srcId="{CCA3D0CE-1E98-4150-BCD8-78D347A95E18}" destId="{9E053A30-B052-4F66-8BEF-5057E9DCA4A9}" srcOrd="0" destOrd="0" presId="urn:microsoft.com/office/officeart/2009/3/layout/StepUpProcess"/>
    <dgm:cxn modelId="{630B9393-63D6-1B41-AC61-13723443F796}" type="presParOf" srcId="{CCA3D0CE-1E98-4150-BCD8-78D347A95E18}" destId="{52731FFC-24EA-419F-A43F-59605C627433}" srcOrd="1" destOrd="0" presId="urn:microsoft.com/office/officeart/2009/3/layout/StepUpProcess"/>
    <dgm:cxn modelId="{B689A90A-D476-6B41-A00C-006DBD837CD6}" type="presParOf" srcId="{CCA3D0CE-1E98-4150-BCD8-78D347A95E18}" destId="{A895DC1F-FD7E-45F0-935F-EA96997B3764}" srcOrd="2" destOrd="0" presId="urn:microsoft.com/office/officeart/2009/3/layout/StepUpProcess"/>
    <dgm:cxn modelId="{F05E2377-C8C4-3145-A512-45D08162DEB4}" type="presParOf" srcId="{A1379B03-825E-4ACE-9303-4877437ACE4A}" destId="{EE50CD3C-383E-47B6-850C-26AA63B95D19}" srcOrd="3" destOrd="0" presId="urn:microsoft.com/office/officeart/2009/3/layout/StepUpProcess"/>
    <dgm:cxn modelId="{844264FF-AD2A-244D-A11A-758EF8AB52A0}" type="presParOf" srcId="{EE50CD3C-383E-47B6-850C-26AA63B95D19}" destId="{DD38B75B-B744-4A05-AD83-4FEB41ACF26E}" srcOrd="0" destOrd="0" presId="urn:microsoft.com/office/officeart/2009/3/layout/StepUpProcess"/>
    <dgm:cxn modelId="{7B0A57F9-0B47-4643-9EF7-018AE1DDA391}" type="presParOf" srcId="{A1379B03-825E-4ACE-9303-4877437ACE4A}" destId="{8635090B-F8A9-4447-92CF-DEA83A07BB9D}" srcOrd="4" destOrd="0" presId="urn:microsoft.com/office/officeart/2009/3/layout/StepUpProcess"/>
    <dgm:cxn modelId="{A54CAAF9-DB86-BC4F-BC20-EEA22AD1B161}" type="presParOf" srcId="{8635090B-F8A9-4447-92CF-DEA83A07BB9D}" destId="{863045EF-E600-4322-B49F-8E6CF8E3F21D}" srcOrd="0" destOrd="0" presId="urn:microsoft.com/office/officeart/2009/3/layout/StepUpProcess"/>
    <dgm:cxn modelId="{A133DC25-40E4-F64A-A1DC-2060E55A41F7}" type="presParOf" srcId="{8635090B-F8A9-4447-92CF-DEA83A07BB9D}" destId="{15FFF024-D31C-4589-BFA6-10C6790136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AE700-330B-4752-8ABB-518BFE2175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8DC95C9-E7B1-41A3-B44E-B9F80C5BDD7C}" type="pres">
      <dgm:prSet presAssocID="{F98AE700-330B-4752-8ABB-518BFE217513}" presName="diagram" presStyleCnt="0">
        <dgm:presLayoutVars>
          <dgm:dir/>
          <dgm:resizeHandles val="exact"/>
        </dgm:presLayoutVars>
      </dgm:prSet>
      <dgm:spPr/>
    </dgm:pt>
  </dgm:ptLst>
  <dgm:cxnLst>
    <dgm:cxn modelId="{3F9A10F7-9FC2-400A-BD04-4CF8BE03D9FB}" type="presOf" srcId="{F98AE700-330B-4752-8ABB-518BFE217513}" destId="{D8DC95C9-E7B1-41A3-B44E-B9F80C5BDD7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847D2-2284-4AEA-A6BA-2D959C9A31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094643-54E1-4F14-A1D2-B1DD515B63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>
              <a:solidFill>
                <a:schemeClr val="tx2"/>
              </a:solidFill>
            </a:rPr>
            <a:t>(С-37)   «Развитие ключевых профессиональных компетенций главных инженеров проекта по организации строительства (на соответствие требованиям профессионального стандарта «Главный инженер проекта  (специалист по организации строительства)» </a:t>
          </a:r>
        </a:p>
      </dgm:t>
    </dgm:pt>
    <dgm:pt modelId="{052E182E-994F-4C8F-BC49-BBCEC9EB6ECB}" type="parTrans" cxnId="{B7114306-6354-41F9-B9CE-8A7BBB6ED874}">
      <dgm:prSet/>
      <dgm:spPr/>
      <dgm:t>
        <a:bodyPr/>
        <a:lstStyle/>
        <a:p>
          <a:endParaRPr lang="ru-RU"/>
        </a:p>
      </dgm:t>
    </dgm:pt>
    <dgm:pt modelId="{C168F1E9-E99E-411A-82F0-0F3156B5A100}" type="sibTrans" cxnId="{B7114306-6354-41F9-B9CE-8A7BBB6ED874}">
      <dgm:prSet/>
      <dgm:spPr/>
      <dgm:t>
        <a:bodyPr/>
        <a:lstStyle/>
        <a:p>
          <a:endParaRPr lang="ru-RU"/>
        </a:p>
      </dgm:t>
    </dgm:pt>
    <dgm:pt modelId="{6B461A63-A73D-4547-95DE-7B7D256E5FDB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/>
            <a:t>(П-15)   «Развитие ключевых профессиональных компетенций главных инженеров проекта по организации архитектурно – строительного проектирования (на соответствие требованиям профессионального стандарта «Главный инженер проекта (специалист по организации архитектурно – строительного проектирования)»</a:t>
          </a:r>
        </a:p>
      </dgm:t>
    </dgm:pt>
    <dgm:pt modelId="{FDA0462E-6DFE-485D-8E61-E2765087764A}" type="parTrans" cxnId="{F9C5AB5A-3397-4AEA-A992-8DF05CA87B70}">
      <dgm:prSet/>
      <dgm:spPr/>
      <dgm:t>
        <a:bodyPr/>
        <a:lstStyle/>
        <a:p>
          <a:endParaRPr lang="ru-RU"/>
        </a:p>
      </dgm:t>
    </dgm:pt>
    <dgm:pt modelId="{5143932F-E8E2-4B82-BD82-903B8CB93CE2}" type="sibTrans" cxnId="{F9C5AB5A-3397-4AEA-A992-8DF05CA87B70}">
      <dgm:prSet/>
      <dgm:spPr/>
      <dgm:t>
        <a:bodyPr/>
        <a:lstStyle/>
        <a:p>
          <a:endParaRPr lang="ru-RU"/>
        </a:p>
      </dgm:t>
    </dgm:pt>
    <dgm:pt modelId="{FAC3A1B2-FF00-455C-B21A-965D7F73632F}">
      <dgm:prSet phldrT="[Текст]" custT="1"/>
      <dgm:spPr>
        <a:solidFill>
          <a:srgbClr val="F2BD76"/>
        </a:solidFill>
      </dgm:spPr>
      <dgm:t>
        <a:bodyPr/>
        <a:lstStyle/>
        <a:p>
          <a:r>
            <a:rPr lang="ru-RU" sz="1600" dirty="0">
              <a:solidFill>
                <a:schemeClr val="tx2"/>
              </a:solidFill>
            </a:rPr>
            <a:t>(ГЕО-4.1)  «Развитие ключевых профессиональных компетенций главных инженеров проекта по организации инженерных изысканий (на соответствие требованиям профессионального стандарта «Главный инженер проекта (специалист по организации инженерных изысканий)»</a:t>
          </a:r>
        </a:p>
      </dgm:t>
    </dgm:pt>
    <dgm:pt modelId="{B369DF17-7D7D-4B91-A575-77AB4B7ED958}" type="parTrans" cxnId="{A63642FA-042C-444D-8900-7AA7FD57E3FA}">
      <dgm:prSet/>
      <dgm:spPr/>
      <dgm:t>
        <a:bodyPr/>
        <a:lstStyle/>
        <a:p>
          <a:endParaRPr lang="ru-RU"/>
        </a:p>
      </dgm:t>
    </dgm:pt>
    <dgm:pt modelId="{0EC06899-7A73-4546-BD91-5F88F9B7AF2B}" type="sibTrans" cxnId="{A63642FA-042C-444D-8900-7AA7FD57E3FA}">
      <dgm:prSet/>
      <dgm:spPr/>
      <dgm:t>
        <a:bodyPr/>
        <a:lstStyle/>
        <a:p>
          <a:endParaRPr lang="ru-RU"/>
        </a:p>
      </dgm:t>
    </dgm:pt>
    <dgm:pt modelId="{81A739C2-E3B0-442C-BE0A-AA5AC1471834}" type="pres">
      <dgm:prSet presAssocID="{263847D2-2284-4AEA-A6BA-2D959C9A3113}" presName="linear" presStyleCnt="0">
        <dgm:presLayoutVars>
          <dgm:dir/>
          <dgm:animLvl val="lvl"/>
          <dgm:resizeHandles val="exact"/>
        </dgm:presLayoutVars>
      </dgm:prSet>
      <dgm:spPr/>
    </dgm:pt>
    <dgm:pt modelId="{C989940A-B52E-41F3-9118-49549E58F9EC}" type="pres">
      <dgm:prSet presAssocID="{7C094643-54E1-4F14-A1D2-B1DD515B63ED}" presName="parentLin" presStyleCnt="0"/>
      <dgm:spPr/>
    </dgm:pt>
    <dgm:pt modelId="{5F1E0CA8-45F7-4D8F-878F-0FA2D33D5564}" type="pres">
      <dgm:prSet presAssocID="{7C094643-54E1-4F14-A1D2-B1DD515B63ED}" presName="parentLeftMargin" presStyleLbl="node1" presStyleIdx="0" presStyleCnt="3"/>
      <dgm:spPr/>
    </dgm:pt>
    <dgm:pt modelId="{C7B76E43-1A29-484A-8837-6054CC184BBA}" type="pres">
      <dgm:prSet presAssocID="{7C094643-54E1-4F14-A1D2-B1DD515B63ED}" presName="parentText" presStyleLbl="node1" presStyleIdx="0" presStyleCnt="3" custScaleX="133761">
        <dgm:presLayoutVars>
          <dgm:chMax val="0"/>
          <dgm:bulletEnabled val="1"/>
        </dgm:presLayoutVars>
      </dgm:prSet>
      <dgm:spPr/>
    </dgm:pt>
    <dgm:pt modelId="{8ABFF533-6D40-4EB3-BBBF-CCD4D9E9659E}" type="pres">
      <dgm:prSet presAssocID="{7C094643-54E1-4F14-A1D2-B1DD515B63ED}" presName="negativeSpace" presStyleCnt="0"/>
      <dgm:spPr/>
    </dgm:pt>
    <dgm:pt modelId="{64D19BA6-7A44-4235-A390-60E0F882366F}" type="pres">
      <dgm:prSet presAssocID="{7C094643-54E1-4F14-A1D2-B1DD515B63ED}" presName="childText" presStyleLbl="conFgAcc1" presStyleIdx="0" presStyleCnt="3">
        <dgm:presLayoutVars>
          <dgm:bulletEnabled val="1"/>
        </dgm:presLayoutVars>
      </dgm:prSet>
      <dgm:spPr/>
    </dgm:pt>
    <dgm:pt modelId="{9E9CE883-8EAD-4734-994A-4466256140C7}" type="pres">
      <dgm:prSet presAssocID="{C168F1E9-E99E-411A-82F0-0F3156B5A100}" presName="spaceBetweenRectangles" presStyleCnt="0"/>
      <dgm:spPr/>
    </dgm:pt>
    <dgm:pt modelId="{D7255599-881C-4064-AC7B-1814F0304BD7}" type="pres">
      <dgm:prSet presAssocID="{6B461A63-A73D-4547-95DE-7B7D256E5FDB}" presName="parentLin" presStyleCnt="0"/>
      <dgm:spPr/>
    </dgm:pt>
    <dgm:pt modelId="{E2CF0B0A-5F5F-4BC0-A435-83B2B7B7598A}" type="pres">
      <dgm:prSet presAssocID="{6B461A63-A73D-4547-95DE-7B7D256E5FDB}" presName="parentLeftMargin" presStyleLbl="node1" presStyleIdx="0" presStyleCnt="3"/>
      <dgm:spPr/>
    </dgm:pt>
    <dgm:pt modelId="{2E9C0697-69CD-401E-94E4-0BB1EC71FB44}" type="pres">
      <dgm:prSet presAssocID="{6B461A63-A73D-4547-95DE-7B7D256E5FDB}" presName="parentText" presStyleLbl="node1" presStyleIdx="1" presStyleCnt="3" custScaleX="138242">
        <dgm:presLayoutVars>
          <dgm:chMax val="0"/>
          <dgm:bulletEnabled val="1"/>
        </dgm:presLayoutVars>
      </dgm:prSet>
      <dgm:spPr/>
    </dgm:pt>
    <dgm:pt modelId="{5C98DB45-6365-4595-96DB-4D306314C59C}" type="pres">
      <dgm:prSet presAssocID="{6B461A63-A73D-4547-95DE-7B7D256E5FDB}" presName="negativeSpace" presStyleCnt="0"/>
      <dgm:spPr/>
    </dgm:pt>
    <dgm:pt modelId="{B8EFA105-0824-42A7-95E1-327A34CC6EB9}" type="pres">
      <dgm:prSet presAssocID="{6B461A63-A73D-4547-95DE-7B7D256E5FDB}" presName="childText" presStyleLbl="conFgAcc1" presStyleIdx="1" presStyleCnt="3">
        <dgm:presLayoutVars>
          <dgm:bulletEnabled val="1"/>
        </dgm:presLayoutVars>
      </dgm:prSet>
      <dgm:spPr/>
    </dgm:pt>
    <dgm:pt modelId="{BAD65060-9899-42EF-BBA0-9EB4A27E8F1E}" type="pres">
      <dgm:prSet presAssocID="{5143932F-E8E2-4B82-BD82-903B8CB93CE2}" presName="spaceBetweenRectangles" presStyleCnt="0"/>
      <dgm:spPr/>
    </dgm:pt>
    <dgm:pt modelId="{E651BE10-B56B-4171-817F-85D848015C50}" type="pres">
      <dgm:prSet presAssocID="{FAC3A1B2-FF00-455C-B21A-965D7F73632F}" presName="parentLin" presStyleCnt="0"/>
      <dgm:spPr/>
    </dgm:pt>
    <dgm:pt modelId="{A331B630-8C37-4EE6-B431-E2E2E3A7E180}" type="pres">
      <dgm:prSet presAssocID="{FAC3A1B2-FF00-455C-B21A-965D7F73632F}" presName="parentLeftMargin" presStyleLbl="node1" presStyleIdx="1" presStyleCnt="3"/>
      <dgm:spPr/>
    </dgm:pt>
    <dgm:pt modelId="{ADF520DF-2A5E-49FF-9A7E-65F45161F3A1}" type="pres">
      <dgm:prSet presAssocID="{FAC3A1B2-FF00-455C-B21A-965D7F73632F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15A97E3D-0735-4183-A553-612ABFE87AD2}" type="pres">
      <dgm:prSet presAssocID="{FAC3A1B2-FF00-455C-B21A-965D7F73632F}" presName="negativeSpace" presStyleCnt="0"/>
      <dgm:spPr/>
    </dgm:pt>
    <dgm:pt modelId="{9754DABA-9DDB-4DBC-8218-65B72E13456E}" type="pres">
      <dgm:prSet presAssocID="{FAC3A1B2-FF00-455C-B21A-965D7F7363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114306-6354-41F9-B9CE-8A7BBB6ED874}" srcId="{263847D2-2284-4AEA-A6BA-2D959C9A3113}" destId="{7C094643-54E1-4F14-A1D2-B1DD515B63ED}" srcOrd="0" destOrd="0" parTransId="{052E182E-994F-4C8F-BC49-BBCEC9EB6ECB}" sibTransId="{C168F1E9-E99E-411A-82F0-0F3156B5A100}"/>
    <dgm:cxn modelId="{86E30A39-1AF3-4F02-B002-66FA56550830}" type="presOf" srcId="{263847D2-2284-4AEA-A6BA-2D959C9A3113}" destId="{81A739C2-E3B0-442C-BE0A-AA5AC1471834}" srcOrd="0" destOrd="0" presId="urn:microsoft.com/office/officeart/2005/8/layout/list1"/>
    <dgm:cxn modelId="{0C52FE4A-4ED4-4291-8F13-6ABE0E333B10}" type="presOf" srcId="{7C094643-54E1-4F14-A1D2-B1DD515B63ED}" destId="{C7B76E43-1A29-484A-8837-6054CC184BBA}" srcOrd="1" destOrd="0" presId="urn:microsoft.com/office/officeart/2005/8/layout/list1"/>
    <dgm:cxn modelId="{1607454F-CB95-4282-AE24-F40242093FA8}" type="presOf" srcId="{6B461A63-A73D-4547-95DE-7B7D256E5FDB}" destId="{E2CF0B0A-5F5F-4BC0-A435-83B2B7B7598A}" srcOrd="0" destOrd="0" presId="urn:microsoft.com/office/officeart/2005/8/layout/list1"/>
    <dgm:cxn modelId="{F9C5AB5A-3397-4AEA-A992-8DF05CA87B70}" srcId="{263847D2-2284-4AEA-A6BA-2D959C9A3113}" destId="{6B461A63-A73D-4547-95DE-7B7D256E5FDB}" srcOrd="1" destOrd="0" parTransId="{FDA0462E-6DFE-485D-8E61-E2765087764A}" sibTransId="{5143932F-E8E2-4B82-BD82-903B8CB93CE2}"/>
    <dgm:cxn modelId="{8139469F-7780-46F0-A8BB-46BF3D202E89}" type="presOf" srcId="{6B461A63-A73D-4547-95DE-7B7D256E5FDB}" destId="{2E9C0697-69CD-401E-94E4-0BB1EC71FB44}" srcOrd="1" destOrd="0" presId="urn:microsoft.com/office/officeart/2005/8/layout/list1"/>
    <dgm:cxn modelId="{7026EEB3-6D6F-4253-A712-76357696A44E}" type="presOf" srcId="{FAC3A1B2-FF00-455C-B21A-965D7F73632F}" destId="{ADF520DF-2A5E-49FF-9A7E-65F45161F3A1}" srcOrd="1" destOrd="0" presId="urn:microsoft.com/office/officeart/2005/8/layout/list1"/>
    <dgm:cxn modelId="{F11567BB-52CE-4B09-90CF-3D1C5D9460B1}" type="presOf" srcId="{FAC3A1B2-FF00-455C-B21A-965D7F73632F}" destId="{A331B630-8C37-4EE6-B431-E2E2E3A7E180}" srcOrd="0" destOrd="0" presId="urn:microsoft.com/office/officeart/2005/8/layout/list1"/>
    <dgm:cxn modelId="{A63642FA-042C-444D-8900-7AA7FD57E3FA}" srcId="{263847D2-2284-4AEA-A6BA-2D959C9A3113}" destId="{FAC3A1B2-FF00-455C-B21A-965D7F73632F}" srcOrd="2" destOrd="0" parTransId="{B369DF17-7D7D-4B91-A575-77AB4B7ED958}" sibTransId="{0EC06899-7A73-4546-BD91-5F88F9B7AF2B}"/>
    <dgm:cxn modelId="{F9D810FB-0AA8-4AEC-8E5C-C4FB7AB3112B}" type="presOf" srcId="{7C094643-54E1-4F14-A1D2-B1DD515B63ED}" destId="{5F1E0CA8-45F7-4D8F-878F-0FA2D33D5564}" srcOrd="0" destOrd="0" presId="urn:microsoft.com/office/officeart/2005/8/layout/list1"/>
    <dgm:cxn modelId="{2E913E3B-4087-4B79-AF8B-58C15446A574}" type="presParOf" srcId="{81A739C2-E3B0-442C-BE0A-AA5AC1471834}" destId="{C989940A-B52E-41F3-9118-49549E58F9EC}" srcOrd="0" destOrd="0" presId="urn:microsoft.com/office/officeart/2005/8/layout/list1"/>
    <dgm:cxn modelId="{D2D7884E-DE19-4061-9C4E-72A494C3035C}" type="presParOf" srcId="{C989940A-B52E-41F3-9118-49549E58F9EC}" destId="{5F1E0CA8-45F7-4D8F-878F-0FA2D33D5564}" srcOrd="0" destOrd="0" presId="urn:microsoft.com/office/officeart/2005/8/layout/list1"/>
    <dgm:cxn modelId="{39C4E9F9-DA8C-4E94-96FD-5EA2A576F08A}" type="presParOf" srcId="{C989940A-B52E-41F3-9118-49549E58F9EC}" destId="{C7B76E43-1A29-484A-8837-6054CC184BBA}" srcOrd="1" destOrd="0" presId="urn:microsoft.com/office/officeart/2005/8/layout/list1"/>
    <dgm:cxn modelId="{585FD899-60B5-4E7E-861E-D597165052FC}" type="presParOf" srcId="{81A739C2-E3B0-442C-BE0A-AA5AC1471834}" destId="{8ABFF533-6D40-4EB3-BBBF-CCD4D9E9659E}" srcOrd="1" destOrd="0" presId="urn:microsoft.com/office/officeart/2005/8/layout/list1"/>
    <dgm:cxn modelId="{F8D5ACC1-6EEC-4C81-8ED0-AA6DF620405B}" type="presParOf" srcId="{81A739C2-E3B0-442C-BE0A-AA5AC1471834}" destId="{64D19BA6-7A44-4235-A390-60E0F882366F}" srcOrd="2" destOrd="0" presId="urn:microsoft.com/office/officeart/2005/8/layout/list1"/>
    <dgm:cxn modelId="{580BDEBB-5BDC-4EE8-BC6C-1F00538D9748}" type="presParOf" srcId="{81A739C2-E3B0-442C-BE0A-AA5AC1471834}" destId="{9E9CE883-8EAD-4734-994A-4466256140C7}" srcOrd="3" destOrd="0" presId="urn:microsoft.com/office/officeart/2005/8/layout/list1"/>
    <dgm:cxn modelId="{627269AC-F9F7-46FF-BF71-47DF049ABA67}" type="presParOf" srcId="{81A739C2-E3B0-442C-BE0A-AA5AC1471834}" destId="{D7255599-881C-4064-AC7B-1814F0304BD7}" srcOrd="4" destOrd="0" presId="urn:microsoft.com/office/officeart/2005/8/layout/list1"/>
    <dgm:cxn modelId="{F060F410-D75B-4D2D-9DEF-C448B12D35C1}" type="presParOf" srcId="{D7255599-881C-4064-AC7B-1814F0304BD7}" destId="{E2CF0B0A-5F5F-4BC0-A435-83B2B7B7598A}" srcOrd="0" destOrd="0" presId="urn:microsoft.com/office/officeart/2005/8/layout/list1"/>
    <dgm:cxn modelId="{0C65D0B2-85CA-4820-9360-5063204296F8}" type="presParOf" srcId="{D7255599-881C-4064-AC7B-1814F0304BD7}" destId="{2E9C0697-69CD-401E-94E4-0BB1EC71FB44}" srcOrd="1" destOrd="0" presId="urn:microsoft.com/office/officeart/2005/8/layout/list1"/>
    <dgm:cxn modelId="{29B542E5-614F-4149-8F4D-2DA154458A1C}" type="presParOf" srcId="{81A739C2-E3B0-442C-BE0A-AA5AC1471834}" destId="{5C98DB45-6365-4595-96DB-4D306314C59C}" srcOrd="5" destOrd="0" presId="urn:microsoft.com/office/officeart/2005/8/layout/list1"/>
    <dgm:cxn modelId="{F8145BCC-6A7B-4F88-8E60-3334C186FD37}" type="presParOf" srcId="{81A739C2-E3B0-442C-BE0A-AA5AC1471834}" destId="{B8EFA105-0824-42A7-95E1-327A34CC6EB9}" srcOrd="6" destOrd="0" presId="urn:microsoft.com/office/officeart/2005/8/layout/list1"/>
    <dgm:cxn modelId="{B51A8CA7-78D7-4D48-872E-C7F13B6D1ED3}" type="presParOf" srcId="{81A739C2-E3B0-442C-BE0A-AA5AC1471834}" destId="{BAD65060-9899-42EF-BBA0-9EB4A27E8F1E}" srcOrd="7" destOrd="0" presId="urn:microsoft.com/office/officeart/2005/8/layout/list1"/>
    <dgm:cxn modelId="{F4D4A667-0923-472B-9EBC-D10CE016E385}" type="presParOf" srcId="{81A739C2-E3B0-442C-BE0A-AA5AC1471834}" destId="{E651BE10-B56B-4171-817F-85D848015C50}" srcOrd="8" destOrd="0" presId="urn:microsoft.com/office/officeart/2005/8/layout/list1"/>
    <dgm:cxn modelId="{CDF83AEA-B1EF-4FC5-A439-D7244B8721C9}" type="presParOf" srcId="{E651BE10-B56B-4171-817F-85D848015C50}" destId="{A331B630-8C37-4EE6-B431-E2E2E3A7E180}" srcOrd="0" destOrd="0" presId="urn:microsoft.com/office/officeart/2005/8/layout/list1"/>
    <dgm:cxn modelId="{34961CC3-2EF4-45F9-9A6C-6557E419C92E}" type="presParOf" srcId="{E651BE10-B56B-4171-817F-85D848015C50}" destId="{ADF520DF-2A5E-49FF-9A7E-65F45161F3A1}" srcOrd="1" destOrd="0" presId="urn:microsoft.com/office/officeart/2005/8/layout/list1"/>
    <dgm:cxn modelId="{25144ED9-E1DC-41EB-AF96-329950CDF3B0}" type="presParOf" srcId="{81A739C2-E3B0-442C-BE0A-AA5AC1471834}" destId="{15A97E3D-0735-4183-A553-612ABFE87AD2}" srcOrd="9" destOrd="0" presId="urn:microsoft.com/office/officeart/2005/8/layout/list1"/>
    <dgm:cxn modelId="{B601DE19-D15B-4871-BF9D-9DAE4E520005}" type="presParOf" srcId="{81A739C2-E3B0-442C-BE0A-AA5AC1471834}" destId="{9754DABA-9DDB-4DBC-8218-65B72E1345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8F2D-FA70-43D9-A113-A0922C5D8FFC}">
      <dsp:nvSpPr>
        <dsp:cNvPr id="0" name=""/>
        <dsp:cNvSpPr/>
      </dsp:nvSpPr>
      <dsp:spPr>
        <a:xfrm rot="5400000">
          <a:off x="596221" y="1981604"/>
          <a:ext cx="1577281" cy="26245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2C156-3215-4A24-8BB9-FC8E0491F37D}">
      <dsp:nvSpPr>
        <dsp:cNvPr id="0" name=""/>
        <dsp:cNvSpPr/>
      </dsp:nvSpPr>
      <dsp:spPr>
        <a:xfrm>
          <a:off x="315305" y="2737950"/>
          <a:ext cx="3017043" cy="207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СРО «СОЮЗАТОМСТРОЙ»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        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solidFill>
                <a:srgbClr val="002060"/>
              </a:solidFill>
            </a:rPr>
            <a:t>15 членов СОВЕТА,         в </a:t>
          </a:r>
          <a:r>
            <a:rPr lang="ru-RU" sz="2000" u="sng" kern="1200" dirty="0" err="1">
              <a:solidFill>
                <a:srgbClr val="002060"/>
              </a:solidFill>
            </a:rPr>
            <a:t>т.ч</a:t>
          </a:r>
          <a:r>
            <a:rPr lang="ru-RU" sz="2000" u="sng" kern="1200" dirty="0">
              <a:solidFill>
                <a:srgbClr val="002060"/>
              </a:solidFill>
            </a:rPr>
            <a:t>. 5 независимых членов Совета </a:t>
          </a:r>
        </a:p>
      </dsp:txBody>
      <dsp:txXfrm>
        <a:off x="315305" y="2737950"/>
        <a:ext cx="3017043" cy="2076977"/>
      </dsp:txXfrm>
    </dsp:sp>
    <dsp:sp modelId="{3394988A-E954-486A-9CDE-E4593E0CB341}">
      <dsp:nvSpPr>
        <dsp:cNvPr id="0" name=""/>
        <dsp:cNvSpPr/>
      </dsp:nvSpPr>
      <dsp:spPr>
        <a:xfrm>
          <a:off x="2255332" y="1788381"/>
          <a:ext cx="447069" cy="447069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53A30-B052-4F66-8BEF-5057E9DCA4A9}">
      <dsp:nvSpPr>
        <dsp:cNvPr id="0" name=""/>
        <dsp:cNvSpPr/>
      </dsp:nvSpPr>
      <dsp:spPr>
        <a:xfrm rot="5400000">
          <a:off x="3744324" y="1226711"/>
          <a:ext cx="1577281" cy="26245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31FFC-24EA-419F-A43F-59605C627433}">
      <dsp:nvSpPr>
        <dsp:cNvPr id="0" name=""/>
        <dsp:cNvSpPr/>
      </dsp:nvSpPr>
      <dsp:spPr>
        <a:xfrm>
          <a:off x="3454323" y="1983554"/>
          <a:ext cx="3423952" cy="207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>
                  <a:lumMod val="75000"/>
                </a:schemeClr>
              </a:solidFill>
            </a:rPr>
            <a:t>СРО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2">
                  <a:lumMod val="75000"/>
                </a:schemeClr>
              </a:solidFill>
            </a:rPr>
            <a:t>«СОЮЗАТОМПРОЕКТ»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solidFill>
                <a:schemeClr val="accent2">
                  <a:lumMod val="75000"/>
                </a:schemeClr>
              </a:solidFill>
            </a:rPr>
            <a:t>13 членов СОВЕТА,                 в </a:t>
          </a:r>
          <a:r>
            <a:rPr lang="ru-RU" sz="2000" u="sng" kern="1200" dirty="0" err="1">
              <a:solidFill>
                <a:schemeClr val="accent2">
                  <a:lumMod val="75000"/>
                </a:schemeClr>
              </a:solidFill>
            </a:rPr>
            <a:t>т.ч</a:t>
          </a:r>
          <a:r>
            <a:rPr lang="ru-RU" sz="2000" u="sng" kern="1200" dirty="0">
              <a:solidFill>
                <a:schemeClr val="accent2">
                  <a:lumMod val="75000"/>
                </a:schemeClr>
              </a:solidFill>
            </a:rPr>
            <a:t>. 4 независимых членов Совета</a:t>
          </a:r>
        </a:p>
      </dsp:txBody>
      <dsp:txXfrm>
        <a:off x="3454323" y="1983554"/>
        <a:ext cx="3423952" cy="2076977"/>
      </dsp:txXfrm>
    </dsp:sp>
    <dsp:sp modelId="{A895DC1F-FD7E-45F0-935F-EA96997B3764}">
      <dsp:nvSpPr>
        <dsp:cNvPr id="0" name=""/>
        <dsp:cNvSpPr/>
      </dsp:nvSpPr>
      <dsp:spPr>
        <a:xfrm>
          <a:off x="5384888" y="1079878"/>
          <a:ext cx="447069" cy="447069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045EF-E600-4322-B49F-8E6CF8E3F21D}">
      <dsp:nvSpPr>
        <dsp:cNvPr id="0" name=""/>
        <dsp:cNvSpPr/>
      </dsp:nvSpPr>
      <dsp:spPr>
        <a:xfrm rot="5400000">
          <a:off x="6882157" y="374501"/>
          <a:ext cx="1577281" cy="262456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FF024-D31C-4589-BFA6-10C679013624}">
      <dsp:nvSpPr>
        <dsp:cNvPr id="0" name=""/>
        <dsp:cNvSpPr/>
      </dsp:nvSpPr>
      <dsp:spPr>
        <a:xfrm>
          <a:off x="6594122" y="1129027"/>
          <a:ext cx="3121845" cy="207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СРО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«СОЮЗАТОМГЕО»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rgbClr val="00206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solidFill>
                <a:srgbClr val="002060"/>
              </a:solidFill>
            </a:rPr>
            <a:t>10 членов Совета, в </a:t>
          </a:r>
          <a:r>
            <a:rPr lang="ru-RU" sz="2000" u="sng" kern="1200" dirty="0" err="1">
              <a:solidFill>
                <a:srgbClr val="002060"/>
              </a:solidFill>
            </a:rPr>
            <a:t>т.ч</a:t>
          </a:r>
          <a:r>
            <a:rPr lang="ru-RU" sz="2000" u="sng" kern="1200" dirty="0">
              <a:solidFill>
                <a:srgbClr val="002060"/>
              </a:solidFill>
            </a:rPr>
            <a:t>. 4 независимых членов Совета</a:t>
          </a:r>
        </a:p>
      </dsp:txBody>
      <dsp:txXfrm>
        <a:off x="6594122" y="1129027"/>
        <a:ext cx="3121845" cy="2076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19BA6-7A44-4235-A390-60E0F882366F}">
      <dsp:nvSpPr>
        <dsp:cNvPr id="0" name=""/>
        <dsp:cNvSpPr/>
      </dsp:nvSpPr>
      <dsp:spPr>
        <a:xfrm>
          <a:off x="0" y="635553"/>
          <a:ext cx="767644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6E43-1A29-484A-8837-6054CC184BBA}">
      <dsp:nvSpPr>
        <dsp:cNvPr id="0" name=""/>
        <dsp:cNvSpPr/>
      </dsp:nvSpPr>
      <dsp:spPr>
        <a:xfrm>
          <a:off x="383822" y="30393"/>
          <a:ext cx="7187663" cy="121032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06" tIns="0" rIns="2031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/>
              </a:solidFill>
            </a:rPr>
            <a:t>(С-37)   «Развитие ключевых профессиональных компетенций главных инженеров проекта по организации строительства (на соответствие требованиям профессионального стандарта «Главный инженер проекта  (специалист по организации строительства)» </a:t>
          </a:r>
        </a:p>
      </dsp:txBody>
      <dsp:txXfrm>
        <a:off x="442905" y="89476"/>
        <a:ext cx="7069497" cy="1092154"/>
      </dsp:txXfrm>
    </dsp:sp>
    <dsp:sp modelId="{B8EFA105-0824-42A7-95E1-327A34CC6EB9}">
      <dsp:nvSpPr>
        <dsp:cNvPr id="0" name=""/>
        <dsp:cNvSpPr/>
      </dsp:nvSpPr>
      <dsp:spPr>
        <a:xfrm>
          <a:off x="0" y="2495313"/>
          <a:ext cx="767644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0697-69CD-401E-94E4-0BB1EC71FB44}">
      <dsp:nvSpPr>
        <dsp:cNvPr id="0" name=""/>
        <dsp:cNvSpPr/>
      </dsp:nvSpPr>
      <dsp:spPr>
        <a:xfrm>
          <a:off x="377075" y="1890153"/>
          <a:ext cx="7297872" cy="121032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06" tIns="0" rIns="2031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(П-15)   «Развитие ключевых профессиональных компетенций главных инженеров проекта по организации архитектурно – строительного проектирования (на соответствие требованиям профессионального стандарта «Главный инженер проекта (специалист по организации архитектурно – строительного проектирования)»</a:t>
          </a:r>
        </a:p>
      </dsp:txBody>
      <dsp:txXfrm>
        <a:off x="436158" y="1949236"/>
        <a:ext cx="7179706" cy="1092154"/>
      </dsp:txXfrm>
    </dsp:sp>
    <dsp:sp modelId="{9754DABA-9DDB-4DBC-8218-65B72E13456E}">
      <dsp:nvSpPr>
        <dsp:cNvPr id="0" name=""/>
        <dsp:cNvSpPr/>
      </dsp:nvSpPr>
      <dsp:spPr>
        <a:xfrm>
          <a:off x="0" y="4355073"/>
          <a:ext cx="767644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520DF-2A5E-49FF-9A7E-65F45161F3A1}">
      <dsp:nvSpPr>
        <dsp:cNvPr id="0" name=""/>
        <dsp:cNvSpPr/>
      </dsp:nvSpPr>
      <dsp:spPr>
        <a:xfrm>
          <a:off x="365455" y="3749913"/>
          <a:ext cx="7309108" cy="1210320"/>
        </a:xfrm>
        <a:prstGeom prst="roundRect">
          <a:avLst/>
        </a:prstGeom>
        <a:solidFill>
          <a:srgbClr val="F2BD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106" tIns="0" rIns="2031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/>
              </a:solidFill>
            </a:rPr>
            <a:t>(ГЕО-4.1)  «Развитие ключевых профессиональных компетенций главных инженеров проекта по организации инженерных изысканий (на соответствие требованиям профессионального стандарта «Главный инженер проекта (специалист по организации инженерных изысканий)»</a:t>
          </a:r>
        </a:p>
      </dsp:txBody>
      <dsp:txXfrm>
        <a:off x="424538" y="3808996"/>
        <a:ext cx="7190942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0.09761</cdr:x>
      <cdr:y>0</cdr:y>
    </cdr:from>
    <cdr:to>
      <cdr:x>0.09847</cdr:x>
      <cdr:y>0.71873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>
          <a:off x="900690" y="0"/>
          <a:ext cx="7870" cy="2900748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0.43306</cdr:x>
      <cdr:y>0.00112</cdr:y>
    </cdr:from>
    <cdr:to>
      <cdr:x>0.43642</cdr:x>
      <cdr:y>0.71873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68AE406B-62DC-4123-8FC9-254D39D9B552}"/>
            </a:ext>
          </a:extLst>
        </cdr:cNvPr>
        <cdr:cNvCxnSpPr/>
      </cdr:nvCxnSpPr>
      <cdr:spPr>
        <a:xfrm xmlns:a="http://schemas.openxmlformats.org/drawingml/2006/main">
          <a:off x="3995855" y="4540"/>
          <a:ext cx="30994" cy="28962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0.88921</cdr:x>
      <cdr:y>0.78289</cdr:y>
    </cdr:from>
    <cdr:to>
      <cdr:x>1</cdr:x>
      <cdr:y>1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7339282" y="3297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0.56592</cdr:x>
      <cdr:y>0.35557</cdr:y>
    </cdr:from>
    <cdr:to>
      <cdr:x>0.56649</cdr:x>
      <cdr:y>0.61215</cdr:y>
    </cdr:to>
    <cdr:cxnSp macro="">
      <cdr:nvCxnSpPr>
        <cdr:cNvPr id="41" name="Прямая соединительная линия 40">
          <a:extLst xmlns:a="http://schemas.openxmlformats.org/drawingml/2006/main">
            <a:ext uri="{FF2B5EF4-FFF2-40B4-BE49-F238E27FC236}">
              <a16:creationId xmlns:a16="http://schemas.microsoft.com/office/drawing/2014/main" id="{6AD693B3-64D6-4F8C-9942-9B394B21738D}"/>
            </a:ext>
          </a:extLst>
        </cdr:cNvPr>
        <cdr:cNvCxnSpPr/>
      </cdr:nvCxnSpPr>
      <cdr:spPr>
        <a:xfrm xmlns:a="http://schemas.openxmlformats.org/drawingml/2006/main" flipH="1">
          <a:off x="6520825" y="1560350"/>
          <a:ext cx="6548" cy="112595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0.56516</cdr:x>
      <cdr:y>0.53933</cdr:y>
    </cdr:from>
    <cdr:to>
      <cdr:x>0.62565</cdr:x>
      <cdr:y>0.61088</cdr:y>
    </cdr:to>
    <cdr:cxnSp macro="">
      <cdr:nvCxnSpPr>
        <cdr:cNvPr id="45" name="Прямая соединительная линия 44">
          <a:extLst xmlns:a="http://schemas.openxmlformats.org/drawingml/2006/main">
            <a:ext uri="{FF2B5EF4-FFF2-40B4-BE49-F238E27FC236}">
              <a16:creationId xmlns:a16="http://schemas.microsoft.com/office/drawing/2014/main" id="{ABCA9E80-30A5-4FC9-A774-5F69C3041145}"/>
            </a:ext>
          </a:extLst>
        </cdr:cNvPr>
        <cdr:cNvCxnSpPr/>
      </cdr:nvCxnSpPr>
      <cdr:spPr>
        <a:xfrm xmlns:a="http://schemas.openxmlformats.org/drawingml/2006/main" flipV="1">
          <a:off x="6512094" y="2366744"/>
          <a:ext cx="696946" cy="31400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0.62487</cdr:x>
      <cdr:y>0.54032</cdr:y>
    </cdr:from>
    <cdr:to>
      <cdr:x>0.6997</cdr:x>
      <cdr:y>0.54142</cdr:y>
    </cdr:to>
    <cdr:cxnSp macro="">
      <cdr:nvCxnSpPr>
        <cdr:cNvPr id="48" name="Прямая соединительная линия 47">
          <a:extLst xmlns:a="http://schemas.openxmlformats.org/drawingml/2006/main">
            <a:ext uri="{FF2B5EF4-FFF2-40B4-BE49-F238E27FC236}">
              <a16:creationId xmlns:a16="http://schemas.microsoft.com/office/drawing/2014/main" id="{DF8ED5F3-A536-4AEC-A4B9-DDFB1C5EFDA0}"/>
            </a:ext>
          </a:extLst>
        </cdr:cNvPr>
        <cdr:cNvCxnSpPr/>
      </cdr:nvCxnSpPr>
      <cdr:spPr>
        <a:xfrm xmlns:a="http://schemas.openxmlformats.org/drawingml/2006/main">
          <a:off x="7200020" y="2371088"/>
          <a:ext cx="862268" cy="485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0.70024</cdr:x>
      <cdr:y>0.4497</cdr:y>
    </cdr:from>
    <cdr:to>
      <cdr:x>0.82796</cdr:x>
      <cdr:y>0.66681</cdr:y>
    </cdr:to>
    <cdr:sp macro="" textlink="">
      <cdr:nvSpPr>
        <cdr:cNvPr id="55" name="TextBox 54"/>
        <cdr:cNvSpPr txBox="1"/>
      </cdr:nvSpPr>
      <cdr:spPr>
        <a:xfrm xmlns:a="http://schemas.openxmlformats.org/drawingml/2006/main">
          <a:off x="5779586" y="1894018"/>
          <a:ext cx="1054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0.82456</cdr:x>
      <cdr:y>0.56375</cdr:y>
    </cdr:from>
    <cdr:to>
      <cdr:x>0.87759</cdr:x>
      <cdr:y>0.63317</cdr:y>
    </cdr:to>
    <cdr:sp macro="" textlink="">
      <cdr:nvSpPr>
        <cdr:cNvPr id="58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9501042" y="2473936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en-US" sz="1200" b="1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5</a:t>
          </a:r>
        </a:p>
      </cdr:txBody>
    </cdr:sp>
  </cdr:relSizeAnchor>
  <cdr:relSizeAnchor xmlns:cdr="http://schemas.openxmlformats.org/drawingml/2006/chartDrawing">
    <cdr:from>
      <cdr:x>0.03037</cdr:x>
      <cdr:y>0</cdr:y>
    </cdr:from>
    <cdr:to>
      <cdr:x>0.03224</cdr:x>
      <cdr:y>0.71873</cdr:y>
    </cdr:to>
    <cdr:cxnSp macro="">
      <cdr:nvCxnSpPr>
        <cdr:cNvPr id="23" name="Прямая соединительная линия 22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>
          <a:off x="280224" y="0"/>
          <a:ext cx="17298" cy="2900748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0.16301</cdr:x>
      <cdr:y>0.00099</cdr:y>
    </cdr:from>
    <cdr:to>
      <cdr:x>0.16559</cdr:x>
      <cdr:y>0.71873</cdr:y>
    </cdr:to>
    <cdr:cxnSp macro="">
      <cdr:nvCxnSpPr>
        <cdr:cNvPr id="30" name="Прямая соединительная линия 29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>
          <a:off x="1504093" y="3996"/>
          <a:ext cx="23829" cy="2896752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0.23006</cdr:x>
      <cdr:y>0</cdr:y>
    </cdr:from>
    <cdr:to>
      <cdr:x>0.23194</cdr:x>
      <cdr:y>0.72061</cdr:y>
    </cdr:to>
    <cdr:cxnSp macro="">
      <cdr:nvCxnSpPr>
        <cdr:cNvPr id="31" name="Прямая соединительная линия 30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>
          <a:off x="2122788" y="0"/>
          <a:ext cx="17318" cy="2908340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0.30026</cdr:x>
      <cdr:y>0</cdr:y>
    </cdr:from>
    <cdr:to>
      <cdr:x>0.30214</cdr:x>
      <cdr:y>0.71873</cdr:y>
    </cdr:to>
    <cdr:cxnSp macro="">
      <cdr:nvCxnSpPr>
        <cdr:cNvPr id="33" name="Прямая соединительная линия 32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>
          <a:off x="2770525" y="0"/>
          <a:ext cx="17355" cy="2900748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0.89444</cdr:x>
      <cdr:y>0.4874</cdr:y>
    </cdr:from>
    <cdr:to>
      <cdr:x>0.89466</cdr:x>
      <cdr:y>0.72274</cdr:y>
    </cdr:to>
    <cdr:cxnSp macro="">
      <cdr:nvCxnSpPr>
        <cdr:cNvPr id="40" name="Прямая соединительная линия 39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>
          <a:off x="8253015" y="1967117"/>
          <a:ext cx="2036" cy="949822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0.82825</cdr:x>
      <cdr:y>0.4874</cdr:y>
    </cdr:from>
    <cdr:to>
      <cdr:x>0.82876</cdr:x>
      <cdr:y>0.72274</cdr:y>
    </cdr:to>
    <cdr:cxnSp macro="">
      <cdr:nvCxnSpPr>
        <cdr:cNvPr id="42" name="Прямая соединительная линия 41">
          <a:extLst xmlns:a="http://schemas.openxmlformats.org/drawingml/2006/main">
            <a:ext uri="{FF2B5EF4-FFF2-40B4-BE49-F238E27FC236}">
              <a16:creationId xmlns:a16="http://schemas.microsoft.com/office/drawing/2014/main" id="{EC8AA988-6AAC-47AD-BCF1-81EF8CB8E09F}"/>
            </a:ext>
          </a:extLst>
        </cdr:cNvPr>
        <cdr:cNvCxnSpPr/>
      </cdr:nvCxnSpPr>
      <cdr:spPr>
        <a:xfrm xmlns:a="http://schemas.openxmlformats.org/drawingml/2006/main" flipH="1">
          <a:off x="7642305" y="1967117"/>
          <a:ext cx="4654" cy="949822"/>
        </a:xfrm>
        <a:prstGeom xmlns:a="http://schemas.openxmlformats.org/drawingml/2006/main" prst="line">
          <a:avLst/>
        </a:prstGeom>
        <a:ln xmlns:a="http://schemas.openxmlformats.org/drawingml/2006/main" w="31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0.89762</cdr:x>
      <cdr:y>0.63829</cdr:y>
    </cdr:from>
    <cdr:to>
      <cdr:x>0.93834</cdr:x>
      <cdr:y>0.70771</cdr:y>
    </cdr:to>
    <cdr:sp macro="" textlink="">
      <cdr:nvSpPr>
        <cdr:cNvPr id="43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8076669" y="2801038"/>
          <a:ext cx="366393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548235"/>
              </a:solidFill>
            </a:rPr>
            <a:t>78</a:t>
          </a:r>
          <a:endParaRPr lang="ru-RU" sz="1200" b="1" dirty="0">
            <a:solidFill>
              <a:srgbClr val="548235"/>
            </a:solidFill>
          </a:endParaRPr>
        </a:p>
      </cdr:txBody>
    </cdr:sp>
  </cdr:relSizeAnchor>
  <cdr:relSizeAnchor xmlns:cdr="http://schemas.openxmlformats.org/drawingml/2006/chartDrawing">
    <cdr:from>
      <cdr:x>0.89021</cdr:x>
      <cdr:y>0.5635</cdr:y>
    </cdr:from>
    <cdr:to>
      <cdr:x>0.94324</cdr:x>
      <cdr:y>0.63292</cdr:y>
    </cdr:to>
    <cdr:sp macro="" textlink="">
      <cdr:nvSpPr>
        <cdr:cNvPr id="44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8009982" y="2472808"/>
          <a:ext cx="477156" cy="3046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en-US" sz="1200" b="1" dirty="0">
              <a:solidFill>
                <a:schemeClr val="accent1">
                  <a:lumMod val="50000"/>
                </a:schemeClr>
              </a:solidFill>
            </a:rPr>
            <a:t>32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0.8283</cdr:x>
      <cdr:y>0.63317</cdr:y>
    </cdr:from>
    <cdr:to>
      <cdr:x>0.86901</cdr:x>
      <cdr:y>0.70259</cdr:y>
    </cdr:to>
    <cdr:sp macro="" textlink="">
      <cdr:nvSpPr>
        <cdr:cNvPr id="47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9544056" y="2778573"/>
          <a:ext cx="469140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548235"/>
              </a:solidFill>
            </a:rPr>
            <a:t>77</a:t>
          </a:r>
          <a:endParaRPr lang="ru-RU" sz="1200" b="1" dirty="0">
            <a:solidFill>
              <a:srgbClr val="548235"/>
            </a:solidFill>
          </a:endParaRPr>
        </a:p>
      </cdr:txBody>
    </cdr:sp>
  </cdr:relSizeAnchor>
  <cdr:relSizeAnchor xmlns:cdr="http://schemas.openxmlformats.org/drawingml/2006/chartDrawing">
    <cdr:from>
      <cdr:x>0.94459</cdr:x>
      <cdr:y>0.45032</cdr:y>
    </cdr:from>
    <cdr:to>
      <cdr:x>1</cdr:x>
      <cdr:y>0.52232</cdr:y>
    </cdr:to>
    <cdr:sp macro="" textlink="">
      <cdr:nvSpPr>
        <cdr:cNvPr id="35" name="Скругленный прямоугольник 34"/>
        <cdr:cNvSpPr/>
      </cdr:nvSpPr>
      <cdr:spPr>
        <a:xfrm xmlns:a="http://schemas.openxmlformats.org/drawingml/2006/main">
          <a:off x="8527604" y="1976169"/>
          <a:ext cx="500218" cy="31593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55A11"/>
        </a:solidFill>
        <a:ln xmlns:a="http://schemas.openxmlformats.org/drawingml/2006/main">
          <a:solidFill>
            <a:srgbClr val="C55A1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/>
            <a:t>150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0.94459</cdr:x>
      <cdr:y>0.5635</cdr:y>
    </cdr:from>
    <cdr:to>
      <cdr:x>1</cdr:x>
      <cdr:y>0.62142</cdr:y>
    </cdr:to>
    <cdr:sp macro="" textlink="">
      <cdr:nvSpPr>
        <cdr:cNvPr id="53" name="Скругленный прямоугольник 52"/>
        <cdr:cNvSpPr/>
      </cdr:nvSpPr>
      <cdr:spPr>
        <a:xfrm xmlns:a="http://schemas.openxmlformats.org/drawingml/2006/main">
          <a:off x="8527604" y="2472808"/>
          <a:ext cx="500218" cy="25418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2E75B6"/>
        </a:solidFill>
        <a:ln xmlns:a="http://schemas.openxmlformats.org/drawingml/2006/main">
          <a:solidFill>
            <a:srgbClr val="2E75B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128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0.75964</cdr:x>
      <cdr:y>0.47894</cdr:y>
    </cdr:from>
    <cdr:to>
      <cdr:x>0.81267</cdr:x>
      <cdr:y>0.54836</cdr:y>
    </cdr:to>
    <cdr:sp macro="" textlink="">
      <cdr:nvSpPr>
        <cdr:cNvPr id="54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8752949" y="2101741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146</a:t>
          </a:r>
        </a:p>
      </cdr:txBody>
    </cdr:sp>
  </cdr:relSizeAnchor>
  <cdr:relSizeAnchor xmlns:cdr="http://schemas.openxmlformats.org/drawingml/2006/chartDrawing">
    <cdr:from>
      <cdr:x>0.82301</cdr:x>
      <cdr:y>0.47836</cdr:y>
    </cdr:from>
    <cdr:to>
      <cdr:x>0.87604</cdr:x>
      <cdr:y>0.54778</cdr:y>
    </cdr:to>
    <cdr:sp macro="" textlink="">
      <cdr:nvSpPr>
        <cdr:cNvPr id="59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9483094" y="2099201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150</a:t>
          </a:r>
        </a:p>
      </cdr:txBody>
    </cdr:sp>
  </cdr:relSizeAnchor>
  <cdr:relSizeAnchor xmlns:cdr="http://schemas.openxmlformats.org/drawingml/2006/chartDrawing">
    <cdr:from>
      <cdr:x>0.88512</cdr:x>
      <cdr:y>0.47658</cdr:y>
    </cdr:from>
    <cdr:to>
      <cdr:x>0.93815</cdr:x>
      <cdr:y>0.546</cdr:y>
    </cdr:to>
    <cdr:sp macro="" textlink="">
      <cdr:nvSpPr>
        <cdr:cNvPr id="60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7964204" y="2091369"/>
          <a:ext cx="477156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148</a:t>
          </a:r>
        </a:p>
      </cdr:txBody>
    </cdr:sp>
  </cdr:relSizeAnchor>
  <cdr:relSizeAnchor xmlns:cdr="http://schemas.openxmlformats.org/drawingml/2006/chartDrawing">
    <cdr:from>
      <cdr:x>0.68432</cdr:x>
      <cdr:y>0.55121</cdr:y>
    </cdr:from>
    <cdr:to>
      <cdr:x>0.73735</cdr:x>
      <cdr:y>0.62063</cdr:y>
    </cdr:to>
    <cdr:sp macro="" textlink="">
      <cdr:nvSpPr>
        <cdr:cNvPr id="61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6314179" y="2224636"/>
          <a:ext cx="489307" cy="280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145</a:t>
          </a:r>
        </a:p>
      </cdr:txBody>
    </cdr:sp>
  </cdr:relSizeAnchor>
  <cdr:relSizeAnchor xmlns:cdr="http://schemas.openxmlformats.org/drawingml/2006/chartDrawing">
    <cdr:from>
      <cdr:x>0.62852</cdr:x>
      <cdr:y>0.56849</cdr:y>
    </cdr:from>
    <cdr:to>
      <cdr:x>0.68155</cdr:x>
      <cdr:y>0.63791</cdr:y>
    </cdr:to>
    <cdr:sp macro="" textlink="">
      <cdr:nvSpPr>
        <cdr:cNvPr id="62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5799326" y="2294400"/>
          <a:ext cx="489307" cy="280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130</a:t>
          </a:r>
        </a:p>
      </cdr:txBody>
    </cdr:sp>
  </cdr:relSizeAnchor>
  <cdr:relSizeAnchor xmlns:cdr="http://schemas.openxmlformats.org/drawingml/2006/chartDrawing">
    <cdr:from>
      <cdr:x>0.69315</cdr:x>
      <cdr:y>0.4638</cdr:y>
    </cdr:from>
    <cdr:to>
      <cdr:x>0.74618</cdr:x>
      <cdr:y>0.53322</cdr:y>
    </cdr:to>
    <cdr:sp macro="" textlink="">
      <cdr:nvSpPr>
        <cdr:cNvPr id="63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7986836" y="2035293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157</a:t>
          </a:r>
        </a:p>
      </cdr:txBody>
    </cdr:sp>
  </cdr:relSizeAnchor>
  <cdr:relSizeAnchor xmlns:cdr="http://schemas.openxmlformats.org/drawingml/2006/chartDrawing">
    <cdr:from>
      <cdr:x>0.63056</cdr:x>
      <cdr:y>0.4638</cdr:y>
    </cdr:from>
    <cdr:to>
      <cdr:x>0.68359</cdr:x>
      <cdr:y>0.53322</cdr:y>
    </cdr:to>
    <cdr:sp macro="" textlink="">
      <cdr:nvSpPr>
        <cdr:cNvPr id="64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7265581" y="2035293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157</a:t>
          </a:r>
        </a:p>
      </cdr:txBody>
    </cdr:sp>
  </cdr:relSizeAnchor>
  <cdr:relSizeAnchor xmlns:cdr="http://schemas.openxmlformats.org/drawingml/2006/chartDrawing">
    <cdr:from>
      <cdr:x>0.53287</cdr:x>
      <cdr:y>0.58588</cdr:y>
    </cdr:from>
    <cdr:to>
      <cdr:x>0.5859</cdr:x>
      <cdr:y>0.6553</cdr:y>
    </cdr:to>
    <cdr:sp macro="" textlink="">
      <cdr:nvSpPr>
        <cdr:cNvPr id="66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4916745" y="2364564"/>
          <a:ext cx="489308" cy="2801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127</a:t>
          </a:r>
        </a:p>
      </cdr:txBody>
    </cdr:sp>
  </cdr:relSizeAnchor>
  <cdr:relSizeAnchor xmlns:cdr="http://schemas.openxmlformats.org/drawingml/2006/chartDrawing">
    <cdr:from>
      <cdr:x>0.54975</cdr:x>
      <cdr:y>0.26824</cdr:y>
    </cdr:from>
    <cdr:to>
      <cdr:x>0.60453</cdr:x>
      <cdr:y>0.33766</cdr:y>
    </cdr:to>
    <cdr:sp macro="" textlink="">
      <cdr:nvSpPr>
        <cdr:cNvPr id="67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4963075" y="1177107"/>
          <a:ext cx="494489" cy="3046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rgbClr val="1F4E79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00000"/>
              </a:solidFill>
            </a:rPr>
            <a:t>307</a:t>
          </a:r>
        </a:p>
      </cdr:txBody>
    </cdr:sp>
  </cdr:relSizeAnchor>
  <cdr:relSizeAnchor xmlns:cdr="http://schemas.openxmlformats.org/drawingml/2006/chartDrawing">
    <cdr:from>
      <cdr:x>0.48405</cdr:x>
      <cdr:y>0.50484</cdr:y>
    </cdr:from>
    <cdr:to>
      <cdr:x>0.53709</cdr:x>
      <cdr:y>0.57426</cdr:y>
    </cdr:to>
    <cdr:sp macro="" textlink="">
      <cdr:nvSpPr>
        <cdr:cNvPr id="68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4466375" y="2037508"/>
          <a:ext cx="489308" cy="2801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128</a:t>
          </a:r>
        </a:p>
      </cdr:txBody>
    </cdr:sp>
  </cdr:relSizeAnchor>
  <cdr:relSizeAnchor xmlns:cdr="http://schemas.openxmlformats.org/drawingml/2006/chartDrawing">
    <cdr:from>
      <cdr:x>0.49018</cdr:x>
      <cdr:y>0.28599</cdr:y>
    </cdr:from>
    <cdr:to>
      <cdr:x>0.54013</cdr:x>
      <cdr:y>0.35541</cdr:y>
    </cdr:to>
    <cdr:sp macro="" textlink="">
      <cdr:nvSpPr>
        <cdr:cNvPr id="69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4410547" y="1255016"/>
          <a:ext cx="449467" cy="3046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315</a:t>
          </a:r>
        </a:p>
      </cdr:txBody>
    </cdr:sp>
  </cdr:relSizeAnchor>
  <cdr:relSizeAnchor xmlns:cdr="http://schemas.openxmlformats.org/drawingml/2006/chartDrawing">
    <cdr:from>
      <cdr:x>0.41843</cdr:x>
      <cdr:y>0.22906</cdr:y>
    </cdr:from>
    <cdr:to>
      <cdr:x>0.47144</cdr:x>
      <cdr:y>0.29848</cdr:y>
    </cdr:to>
    <cdr:sp macro="" textlink="">
      <cdr:nvSpPr>
        <cdr:cNvPr id="71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3764956" y="1005189"/>
          <a:ext cx="476995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360</a:t>
          </a:r>
        </a:p>
      </cdr:txBody>
    </cdr:sp>
  </cdr:relSizeAnchor>
  <cdr:relSizeAnchor xmlns:cdr="http://schemas.openxmlformats.org/drawingml/2006/chartDrawing">
    <cdr:from>
      <cdr:x>0.42744</cdr:x>
      <cdr:y>0.48379</cdr:y>
    </cdr:from>
    <cdr:to>
      <cdr:x>0.48047</cdr:x>
      <cdr:y>0.55321</cdr:y>
    </cdr:to>
    <cdr:sp macro="" textlink="">
      <cdr:nvSpPr>
        <cdr:cNvPr id="72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4925190" y="2123027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148</a:t>
          </a:r>
        </a:p>
      </cdr:txBody>
    </cdr:sp>
  </cdr:relSizeAnchor>
  <cdr:relSizeAnchor xmlns:cdr="http://schemas.openxmlformats.org/drawingml/2006/chartDrawing">
    <cdr:from>
      <cdr:x>0.36278</cdr:x>
      <cdr:y>0.4638</cdr:y>
    </cdr:from>
    <cdr:to>
      <cdr:x>0.41581</cdr:x>
      <cdr:y>0.53322</cdr:y>
    </cdr:to>
    <cdr:sp macro="" textlink="">
      <cdr:nvSpPr>
        <cdr:cNvPr id="73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4180160" y="2035293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151</a:t>
          </a:r>
        </a:p>
      </cdr:txBody>
    </cdr:sp>
  </cdr:relSizeAnchor>
  <cdr:relSizeAnchor xmlns:cdr="http://schemas.openxmlformats.org/drawingml/2006/chartDrawing">
    <cdr:from>
      <cdr:x>0.36471</cdr:x>
      <cdr:y>0.19795</cdr:y>
    </cdr:from>
    <cdr:to>
      <cdr:x>0.42992</cdr:x>
      <cdr:y>0.26737</cdr:y>
    </cdr:to>
    <cdr:sp macro="" textlink="">
      <cdr:nvSpPr>
        <cdr:cNvPr id="74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3365145" y="798902"/>
          <a:ext cx="601730" cy="2801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383</a:t>
          </a:r>
        </a:p>
      </cdr:txBody>
    </cdr:sp>
  </cdr:relSizeAnchor>
  <cdr:relSizeAnchor xmlns:cdr="http://schemas.openxmlformats.org/drawingml/2006/chartDrawing">
    <cdr:from>
      <cdr:x>0.06152</cdr:x>
      <cdr:y>0.17349</cdr:y>
    </cdr:from>
    <cdr:to>
      <cdr:x>0.12138</cdr:x>
      <cdr:y>0.24291</cdr:y>
    </cdr:to>
    <cdr:sp macro="" textlink="">
      <cdr:nvSpPr>
        <cdr:cNvPr id="75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567666" y="700193"/>
          <a:ext cx="552286" cy="280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396</a:t>
          </a:r>
        </a:p>
      </cdr:txBody>
    </cdr:sp>
  </cdr:relSizeAnchor>
  <cdr:relSizeAnchor xmlns:cdr="http://schemas.openxmlformats.org/drawingml/2006/chartDrawing">
    <cdr:from>
      <cdr:x>0.22627</cdr:x>
      <cdr:y>0.1021</cdr:y>
    </cdr:from>
    <cdr:to>
      <cdr:x>0.27858</cdr:x>
      <cdr:y>0.17152</cdr:y>
    </cdr:to>
    <cdr:sp macro="" textlink="">
      <cdr:nvSpPr>
        <cdr:cNvPr id="76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2087767" y="412068"/>
          <a:ext cx="482653" cy="280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496</a:t>
          </a:r>
        </a:p>
      </cdr:txBody>
    </cdr:sp>
  </cdr:relSizeAnchor>
  <cdr:relSizeAnchor xmlns:cdr="http://schemas.openxmlformats.org/drawingml/2006/chartDrawing">
    <cdr:from>
      <cdr:x>0.16045</cdr:x>
      <cdr:y>0.05451</cdr:y>
    </cdr:from>
    <cdr:to>
      <cdr:x>0.21653</cdr:x>
      <cdr:y>0.12393</cdr:y>
    </cdr:to>
    <cdr:sp macro="" textlink="">
      <cdr:nvSpPr>
        <cdr:cNvPr id="77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1480461" y="219987"/>
          <a:ext cx="517474" cy="2801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500</a:t>
          </a:r>
        </a:p>
      </cdr:txBody>
    </cdr:sp>
  </cdr:relSizeAnchor>
  <cdr:relSizeAnchor xmlns:cdr="http://schemas.openxmlformats.org/drawingml/2006/chartDrawing">
    <cdr:from>
      <cdr:x>0.29904</cdr:x>
      <cdr:y>0.15673</cdr:y>
    </cdr:from>
    <cdr:to>
      <cdr:x>0.3525</cdr:x>
      <cdr:y>0.22615</cdr:y>
    </cdr:to>
    <cdr:sp macro="" textlink="">
      <cdr:nvSpPr>
        <cdr:cNvPr id="78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2759264" y="632533"/>
          <a:ext cx="493254" cy="2801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413</a:t>
          </a:r>
        </a:p>
      </cdr:txBody>
    </cdr:sp>
  </cdr:relSizeAnchor>
  <cdr:relSizeAnchor xmlns:cdr="http://schemas.openxmlformats.org/drawingml/2006/chartDrawing">
    <cdr:from>
      <cdr:x>0.03788</cdr:x>
      <cdr:y>0.51181</cdr:y>
    </cdr:from>
    <cdr:to>
      <cdr:x>0.09069</cdr:x>
      <cdr:y>0.58123</cdr:y>
    </cdr:to>
    <cdr:sp macro="" textlink="">
      <cdr:nvSpPr>
        <cdr:cNvPr id="79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349548" y="2065621"/>
          <a:ext cx="487263" cy="280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n>
                <a:solidFill>
                  <a:srgbClr val="1F4E79"/>
                </a:solidFill>
              </a:ln>
              <a:solidFill>
                <a:schemeClr val="accent1">
                  <a:lumMod val="50000"/>
                </a:schemeClr>
              </a:solidFill>
            </a:rPr>
            <a:t>111</a:t>
          </a:r>
        </a:p>
      </cdr:txBody>
    </cdr:sp>
  </cdr:relSizeAnchor>
  <cdr:relSizeAnchor xmlns:cdr="http://schemas.openxmlformats.org/drawingml/2006/chartDrawing">
    <cdr:from>
      <cdr:x>0.29575</cdr:x>
      <cdr:y>0.44728</cdr:y>
    </cdr:from>
    <cdr:to>
      <cdr:x>0.34878</cdr:x>
      <cdr:y>0.5167</cdr:y>
    </cdr:to>
    <cdr:sp macro="" textlink="">
      <cdr:nvSpPr>
        <cdr:cNvPr id="80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3407830" y="1962804"/>
          <a:ext cx="611038" cy="304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168</a:t>
          </a:r>
        </a:p>
      </cdr:txBody>
    </cdr:sp>
  </cdr:relSizeAnchor>
  <cdr:relSizeAnchor xmlns:cdr="http://schemas.openxmlformats.org/drawingml/2006/chartDrawing">
    <cdr:from>
      <cdr:x>0.22441</cdr:x>
      <cdr:y>0.46991</cdr:y>
    </cdr:from>
    <cdr:to>
      <cdr:x>0.27744</cdr:x>
      <cdr:y>0.55062</cdr:y>
    </cdr:to>
    <cdr:sp macro="" textlink="">
      <cdr:nvSpPr>
        <cdr:cNvPr id="81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2585787" y="2062099"/>
          <a:ext cx="611038" cy="3541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165</a:t>
          </a:r>
        </a:p>
        <a:p xmlns:a="http://schemas.openxmlformats.org/drawingml/2006/main">
          <a:endParaRPr lang="ru-RU" sz="1200" b="1" dirty="0">
            <a:solidFill>
              <a:srgbClr val="C55A11"/>
            </a:solidFill>
          </a:endParaRPr>
        </a:p>
      </cdr:txBody>
    </cdr:sp>
  </cdr:relSizeAnchor>
  <cdr:relSizeAnchor xmlns:cdr="http://schemas.openxmlformats.org/drawingml/2006/chartDrawing">
    <cdr:from>
      <cdr:x>0.15849</cdr:x>
      <cdr:y>0.45815</cdr:y>
    </cdr:from>
    <cdr:to>
      <cdr:x>0.21152</cdr:x>
      <cdr:y>0.53886</cdr:y>
    </cdr:to>
    <cdr:sp macro="" textlink="">
      <cdr:nvSpPr>
        <cdr:cNvPr id="82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1826234" y="2010516"/>
          <a:ext cx="611038" cy="3541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170</a:t>
          </a:r>
        </a:p>
        <a:p xmlns:a="http://schemas.openxmlformats.org/drawingml/2006/main">
          <a:endParaRPr lang="ru-RU" sz="1200" b="1" dirty="0">
            <a:solidFill>
              <a:srgbClr val="C55A11"/>
            </a:solidFill>
          </a:endParaRPr>
        </a:p>
      </cdr:txBody>
    </cdr:sp>
  </cdr:relSizeAnchor>
  <cdr:relSizeAnchor xmlns:cdr="http://schemas.openxmlformats.org/drawingml/2006/chartDrawing">
    <cdr:from>
      <cdr:x>0.09542</cdr:x>
      <cdr:y>0.47555</cdr:y>
    </cdr:from>
    <cdr:to>
      <cdr:x>0.14845</cdr:x>
      <cdr:y>0.55626</cdr:y>
    </cdr:to>
    <cdr:sp macro="" textlink="">
      <cdr:nvSpPr>
        <cdr:cNvPr id="83" name="Text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1099438" y="2086876"/>
          <a:ext cx="611038" cy="3541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55A11"/>
              </a:solidFill>
            </a:rPr>
            <a:t>139</a:t>
          </a:r>
        </a:p>
        <a:p xmlns:a="http://schemas.openxmlformats.org/drawingml/2006/main">
          <a:endParaRPr lang="ru-RU" sz="1200" b="1" dirty="0">
            <a:solidFill>
              <a:srgbClr val="C55A1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0.23726</cdr:x>
      <cdr:y>0.65888</cdr:y>
    </cdr:from>
    <cdr:to>
      <cdr:x>0.29166</cdr:x>
      <cdr:y>0.77724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6631" y="1922924"/>
          <a:ext cx="345440" cy="345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0.19488</cdr:x>
      <cdr:y>0.61286</cdr:y>
    </cdr:from>
    <cdr:to>
      <cdr:x>0.21135</cdr:x>
      <cdr:y>0.66221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B1FCD99-A4F6-AA27-1991-19173165FBE9}"/>
            </a:ext>
          </a:extLst>
        </cdr:cNvPr>
        <cdr:cNvSpPr txBox="1"/>
      </cdr:nvSpPr>
      <cdr:spPr>
        <a:xfrm xmlns:a="http://schemas.openxmlformats.org/drawingml/2006/main">
          <a:off x="1981937" y="2600278"/>
          <a:ext cx="167524" cy="20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2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0.30413</cdr:x>
      <cdr:y>0.32002</cdr:y>
    </cdr:from>
    <cdr:to>
      <cdr:x>0.32735</cdr:x>
      <cdr:y>0.36938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46E5FE5-7819-455A-1EA8-EB168FAE130E}"/>
            </a:ext>
          </a:extLst>
        </cdr:cNvPr>
        <cdr:cNvSpPr txBox="1"/>
      </cdr:nvSpPr>
      <cdr:spPr>
        <a:xfrm xmlns:a="http://schemas.openxmlformats.org/drawingml/2006/main">
          <a:off x="3092983" y="1357811"/>
          <a:ext cx="236124" cy="20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0.30344</cdr:x>
      <cdr:y>0.30522</cdr:y>
    </cdr:from>
    <cdr:to>
      <cdr:x>0.33421</cdr:x>
      <cdr:y>0.37431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B8F4175-C1F8-45E9-BE75-0CA96A86D650}"/>
            </a:ext>
          </a:extLst>
        </cdr:cNvPr>
        <cdr:cNvSpPr txBox="1"/>
      </cdr:nvSpPr>
      <cdr:spPr>
        <a:xfrm xmlns:a="http://schemas.openxmlformats.org/drawingml/2006/main">
          <a:off x="3086002" y="1294990"/>
          <a:ext cx="312906" cy="293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6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0.35132</cdr:x>
      <cdr:y>0.60792</cdr:y>
    </cdr:from>
    <cdr:to>
      <cdr:x>0.37322</cdr:x>
      <cdr:y>0.68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179F1DB-C587-1C6B-488F-A669703B7C73}"/>
            </a:ext>
          </a:extLst>
        </cdr:cNvPr>
        <cdr:cNvSpPr txBox="1"/>
      </cdr:nvSpPr>
      <cdr:spPr>
        <a:xfrm xmlns:a="http://schemas.openxmlformats.org/drawingml/2006/main">
          <a:off x="3572843" y="2579339"/>
          <a:ext cx="222734" cy="30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2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0.46459</cdr:x>
      <cdr:y>0.61286</cdr:y>
    </cdr:from>
    <cdr:to>
      <cdr:x>0.48594</cdr:x>
      <cdr:y>0.66519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C7C6C59-650C-0D37-780C-E980E9D26247}"/>
            </a:ext>
          </a:extLst>
        </cdr:cNvPr>
        <cdr:cNvSpPr txBox="1"/>
      </cdr:nvSpPr>
      <cdr:spPr>
        <a:xfrm xmlns:a="http://schemas.openxmlformats.org/drawingml/2006/main">
          <a:off x="4724860" y="2600278"/>
          <a:ext cx="217133" cy="22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2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0.61948</cdr:x>
      <cdr:y>0.60134</cdr:y>
    </cdr:from>
    <cdr:to>
      <cdr:x>0.64083</cdr:x>
      <cdr:y>0.65367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B3216D5-9336-76EB-8759-FEF2EABF791A}"/>
            </a:ext>
          </a:extLst>
        </cdr:cNvPr>
        <cdr:cNvSpPr txBox="1"/>
      </cdr:nvSpPr>
      <cdr:spPr>
        <a:xfrm xmlns:a="http://schemas.openxmlformats.org/drawingml/2006/main">
          <a:off x="6300093" y="2551416"/>
          <a:ext cx="217133" cy="22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2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0.9132</cdr:x>
      <cdr:y>0.43655</cdr:y>
    </cdr:from>
    <cdr:to>
      <cdr:x>1</cdr:x>
      <cdr:y>0.50661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437158" y="2109441"/>
          <a:ext cx="801909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C4223D"/>
              </a:solidFill>
            </a:rPr>
            <a:t>1900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2B91-B7FE-426B-BB91-DF83C1B62F1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8E720-8CBB-48F8-889D-4E0FAFB52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5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E720-8CBB-48F8-889D-4E0FAFB52F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3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E720-8CBB-48F8-889D-4E0FAFB52F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4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E720-8CBB-48F8-889D-4E0FAFB52F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6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E720-8CBB-48F8-889D-4E0FAFB52F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8E720-8CBB-48F8-889D-4E0FAFB52FD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3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2C8E-FDC1-4911-AA47-6147EE7E2079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0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2C8E-FDC1-4911-AA47-6147EE7E2079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73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4AAC-47E6-40FA-8E59-A389A289EEA9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7DE4-F3AD-4F6D-BDA1-4F3877260C08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55BF-D867-4DB8-A091-78AA21D791F1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7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4" y="293708"/>
            <a:ext cx="2233084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8" y="2181348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128" y="328455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050877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906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3"/>
            <a:ext cx="103632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381" indent="0">
              <a:buNone/>
              <a:defRPr sz="1900"/>
            </a:lvl2pPr>
            <a:lvl3pPr marL="956756" indent="0">
              <a:buNone/>
              <a:defRPr sz="1700"/>
            </a:lvl3pPr>
            <a:lvl4pPr marL="1435138" indent="0">
              <a:buNone/>
              <a:defRPr sz="1500"/>
            </a:lvl4pPr>
            <a:lvl5pPr marL="1913514" indent="0">
              <a:buNone/>
              <a:defRPr sz="1500"/>
            </a:lvl5pPr>
            <a:lvl6pPr marL="2391891" indent="0">
              <a:buNone/>
              <a:defRPr sz="1500"/>
            </a:lvl6pPr>
            <a:lvl7pPr marL="2870269" indent="0">
              <a:buNone/>
              <a:defRPr sz="1500"/>
            </a:lvl7pPr>
            <a:lvl8pPr marL="3348648" indent="0">
              <a:buNone/>
              <a:defRPr sz="1500"/>
            </a:lvl8pPr>
            <a:lvl9pPr marL="3827024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799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66" y="1125548"/>
            <a:ext cx="5513916" cy="5148262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603" y="1125548"/>
            <a:ext cx="5516033" cy="5148262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917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61" y="1535113"/>
            <a:ext cx="538691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381" indent="0">
              <a:buNone/>
              <a:defRPr sz="2100" b="1"/>
            </a:lvl2pPr>
            <a:lvl3pPr marL="956756" indent="0">
              <a:buNone/>
              <a:defRPr sz="1900" b="1"/>
            </a:lvl3pPr>
            <a:lvl4pPr marL="1435138" indent="0">
              <a:buNone/>
              <a:defRPr sz="1700" b="1"/>
            </a:lvl4pPr>
            <a:lvl5pPr marL="1913514" indent="0">
              <a:buNone/>
              <a:defRPr sz="1700" b="1"/>
            </a:lvl5pPr>
            <a:lvl6pPr marL="2391891" indent="0">
              <a:buNone/>
              <a:defRPr sz="1700" b="1"/>
            </a:lvl6pPr>
            <a:lvl7pPr marL="2870269" indent="0">
              <a:buNone/>
              <a:defRPr sz="1700" b="1"/>
            </a:lvl7pPr>
            <a:lvl8pPr marL="3348648" indent="0">
              <a:buNone/>
              <a:defRPr sz="1700" b="1"/>
            </a:lvl8pPr>
            <a:lvl9pPr marL="382702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61" y="2174875"/>
            <a:ext cx="5386918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8381" indent="0">
              <a:buNone/>
              <a:defRPr sz="2100" b="1"/>
            </a:lvl2pPr>
            <a:lvl3pPr marL="956756" indent="0">
              <a:buNone/>
              <a:defRPr sz="1900" b="1"/>
            </a:lvl3pPr>
            <a:lvl4pPr marL="1435138" indent="0">
              <a:buNone/>
              <a:defRPr sz="1700" b="1"/>
            </a:lvl4pPr>
            <a:lvl5pPr marL="1913514" indent="0">
              <a:buNone/>
              <a:defRPr sz="1700" b="1"/>
            </a:lvl5pPr>
            <a:lvl6pPr marL="2391891" indent="0">
              <a:buNone/>
              <a:defRPr sz="1700" b="1"/>
            </a:lvl6pPr>
            <a:lvl7pPr marL="2870269" indent="0">
              <a:buNone/>
              <a:defRPr sz="1700" b="1"/>
            </a:lvl7pPr>
            <a:lvl8pPr marL="3348648" indent="0">
              <a:buNone/>
              <a:defRPr sz="1700" b="1"/>
            </a:lvl8pPr>
            <a:lvl9pPr marL="382702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296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993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44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35" y="273050"/>
            <a:ext cx="401108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54" y="273073"/>
            <a:ext cx="6815666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35" y="1435103"/>
            <a:ext cx="401108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381" indent="0">
              <a:buNone/>
              <a:defRPr sz="1300"/>
            </a:lvl2pPr>
            <a:lvl3pPr marL="956756" indent="0">
              <a:buNone/>
              <a:defRPr sz="1100"/>
            </a:lvl3pPr>
            <a:lvl4pPr marL="1435138" indent="0">
              <a:buNone/>
              <a:defRPr sz="1000"/>
            </a:lvl4pPr>
            <a:lvl5pPr marL="1913514" indent="0">
              <a:buNone/>
              <a:defRPr sz="1000"/>
            </a:lvl5pPr>
            <a:lvl6pPr marL="2391891" indent="0">
              <a:buNone/>
              <a:defRPr sz="1000"/>
            </a:lvl6pPr>
            <a:lvl7pPr marL="2870269" indent="0">
              <a:buNone/>
              <a:defRPr sz="1000"/>
            </a:lvl7pPr>
            <a:lvl8pPr marL="3348648" indent="0">
              <a:buNone/>
              <a:defRPr sz="1000"/>
            </a:lvl8pPr>
            <a:lvl9pPr marL="38270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174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277"/>
            <a:ext cx="9153832" cy="539699"/>
          </a:xfrm>
        </p:spPr>
        <p:txBody>
          <a:bodyPr>
            <a:noAutofit/>
          </a:bodyPr>
          <a:lstStyle>
            <a:lvl1pPr>
              <a:defRPr sz="2800">
                <a:solidFill>
                  <a:srgbClr val="434F9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039" y="1520825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34F9B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8690" y="216563"/>
            <a:ext cx="2743200" cy="3651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fld id="{35A78594-8646-4D53-8F42-51980A1864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5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381" indent="0">
              <a:buNone/>
              <a:defRPr sz="2900"/>
            </a:lvl2pPr>
            <a:lvl3pPr marL="956756" indent="0">
              <a:buNone/>
              <a:defRPr sz="2600"/>
            </a:lvl3pPr>
            <a:lvl4pPr marL="1435138" indent="0">
              <a:buNone/>
              <a:defRPr sz="2100"/>
            </a:lvl4pPr>
            <a:lvl5pPr marL="1913514" indent="0">
              <a:buNone/>
              <a:defRPr sz="2100"/>
            </a:lvl5pPr>
            <a:lvl6pPr marL="2391891" indent="0">
              <a:buNone/>
              <a:defRPr sz="2100"/>
            </a:lvl6pPr>
            <a:lvl7pPr marL="2870269" indent="0">
              <a:buNone/>
              <a:defRPr sz="2100"/>
            </a:lvl7pPr>
            <a:lvl8pPr marL="3348648" indent="0">
              <a:buNone/>
              <a:defRPr sz="2100"/>
            </a:lvl8pPr>
            <a:lvl9pPr marL="3827024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381" indent="0">
              <a:buNone/>
              <a:defRPr sz="1300"/>
            </a:lvl2pPr>
            <a:lvl3pPr marL="956756" indent="0">
              <a:buNone/>
              <a:defRPr sz="1100"/>
            </a:lvl3pPr>
            <a:lvl4pPr marL="1435138" indent="0">
              <a:buNone/>
              <a:defRPr sz="1000"/>
            </a:lvl4pPr>
            <a:lvl5pPr marL="1913514" indent="0">
              <a:buNone/>
              <a:defRPr sz="1000"/>
            </a:lvl5pPr>
            <a:lvl6pPr marL="2391891" indent="0">
              <a:buNone/>
              <a:defRPr sz="1000"/>
            </a:lvl6pPr>
            <a:lvl7pPr marL="2870269" indent="0">
              <a:buNone/>
              <a:defRPr sz="1000"/>
            </a:lvl7pPr>
            <a:lvl8pPr marL="3348648" indent="0">
              <a:buNone/>
              <a:defRPr sz="1000"/>
            </a:lvl8pPr>
            <a:lvl9pPr marL="38270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506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105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75" y="20"/>
            <a:ext cx="2806700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5" y="20"/>
            <a:ext cx="8223249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02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AF8B-E143-4990-AB3D-51B1761C827B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97E2-8F0A-4A82-9492-B66C15556785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9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5CA7-0863-45A2-8DF0-49D87C51AC83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C159-F0A2-45A2-B211-C45013280E1E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7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0B63-E879-4C4D-99EC-64A2B4B0F58E}" type="datetime1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2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7838-E0CA-41C8-98BC-583D7107CD41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0AB5-A725-4A2A-B0D0-68A677DF5AFE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9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59F1-1C28-4608-9DC9-440613790CAF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8594-8646-4D53-8F42-51980A186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3031" y="6448548"/>
            <a:ext cx="83608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272EA8-4B81-4A31-A7C3-D00B044141D1}" type="slidenum">
              <a:rPr lang="ru-RU" sz="190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sz="19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48"/>
            <a:ext cx="11233150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4425" y="0"/>
            <a:ext cx="10176933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85" y="106363"/>
            <a:ext cx="118321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30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5pPr>
      <a:lvl6pPr marL="478381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6pPr>
      <a:lvl7pPr marL="956756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7pPr>
      <a:lvl8pPr marL="1435138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8pPr>
      <a:lvl9pPr marL="1913514" algn="l" rtl="0" fontAlgn="base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9359" indent="-189359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77059" indent="-18603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cs typeface="+mn-cs"/>
        </a:defRPr>
      </a:lvl2pPr>
      <a:lvl3pPr marL="1215877" indent="-280715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742424" indent="-2391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69314" indent="-2391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47693" indent="-2391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26069" indent="-2391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04448" indent="-2391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82827" indent="-2391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381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756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38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3514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1891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269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648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7024" algn="l" defTabSz="9567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3918" y="439290"/>
            <a:ext cx="1109684" cy="5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7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pn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gif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jpe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Relationship Id="rId22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9594C9-8098-4D2C-A87E-C3B554C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697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31670" y="2442986"/>
            <a:ext cx="6579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Заседание объединенного Совета СРО атомной отрасли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2199" y="4760258"/>
            <a:ext cx="5318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ru-RU" sz="2000" dirty="0"/>
              <a:t>СРО «СОЮЗАТОМСТРОЙ»</a:t>
            </a:r>
          </a:p>
          <a:p>
            <a:r>
              <a:rPr lang="ru-RU" sz="2000" dirty="0"/>
              <a:t>СРО «СОЮЗАТОМПРОЕКТ»</a:t>
            </a:r>
          </a:p>
          <a:p>
            <a:r>
              <a:rPr lang="ru-RU" sz="2000" dirty="0"/>
              <a:t>СРО «СОЮЗАТОМГЕО»</a:t>
            </a:r>
          </a:p>
          <a:p>
            <a:endParaRPr lang="ru-RU" sz="2000" dirty="0"/>
          </a:p>
          <a:p>
            <a:r>
              <a:rPr lang="ru-RU" sz="2000"/>
              <a:t>9 </a:t>
            </a:r>
            <a:r>
              <a:rPr lang="ru-RU" sz="2000" dirty="0"/>
              <a:t>февраля 20</a:t>
            </a:r>
            <a:r>
              <a:rPr lang="en-US" sz="2000" dirty="0"/>
              <a:t>2</a:t>
            </a:r>
            <a:r>
              <a:rPr lang="ru-RU" sz="2000" dirty="0"/>
              <a:t>3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8" y="1037556"/>
            <a:ext cx="1210415" cy="12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4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9277"/>
            <a:ext cx="10532125" cy="539699"/>
          </a:xfrm>
        </p:spPr>
        <p:txBody>
          <a:bodyPr/>
          <a:lstStyle/>
          <a:p>
            <a:r>
              <a:rPr lang="ru-RU" dirty="0"/>
              <a:t>Проекты </a:t>
            </a:r>
            <a:r>
              <a:rPr lang="ru-RU" dirty="0" err="1"/>
              <a:t>Росатома</a:t>
            </a:r>
            <a:r>
              <a:rPr lang="ru-RU" dirty="0"/>
              <a:t> реализуемые с участием членов СРО АО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 descr="   Гигафабриками называют колоссальные промышленные комплексы по выпуску электроники, микросхем и, с подачи Tesla, заводы электромобилей, а также аккумуляторных ячеек. На фото — Tesla Gigafactory Texas / © Tesla Pro New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5" y="810255"/>
            <a:ext cx="3551555" cy="192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415" y="2732183"/>
            <a:ext cx="335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по производству литий-ионных ячеек и систем накопления энергии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БалАЭС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Калининградская обл.),  АО «ТВЭЛ»</a:t>
            </a:r>
          </a:p>
        </p:txBody>
      </p:sp>
      <p:pic>
        <p:nvPicPr>
          <p:cNvPr id="7" name="Рисунок 6" descr="https://rusatom-overseas.com/upload/iblock/b65/u4nq59kzqulgg0cijm33rkh5qomv8y7u/%D1%84%D0%BE%D1%82%D0%BE%20%D1%86%D1%8F%D0%B8%D1%82%205%2008%202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9" y="810256"/>
            <a:ext cx="3506003" cy="192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32173" y="2824516"/>
            <a:ext cx="402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ядерных исследований и технологий (Боливия)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«ГСПИ»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88450" y="3129316"/>
            <a:ext cx="4399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захоронения и переработки радиоактивных отходов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ППЗРО-3 (г. Озерск)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ПЗРО-4 (г. Железногорск, участок «Енисейский»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ПЗРО-5 (г. Северск)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ППЗРО-6 (г. Северск)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ФГУП «НО РАО»</a:t>
            </a:r>
          </a:p>
        </p:txBody>
      </p:sp>
      <p:pic>
        <p:nvPicPr>
          <p:cNvPr id="13" name="Рисунок 12" descr="https://avatars.mds.yandex.net/i?id=76555ce022ee218e48b90fc5b3ae04320200c0db-8240464-images-thumbs&amp;n=13&amp;exp=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2" y="3546246"/>
            <a:ext cx="326644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77830" y="5441721"/>
            <a:ext cx="447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по производству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радиофармпрепаратов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Обнинск),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Русатом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Хэлскеа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«ГСПИ»</a:t>
            </a:r>
          </a:p>
        </p:txBody>
      </p:sp>
      <p:pic>
        <p:nvPicPr>
          <p:cNvPr id="14" name="Рисунок 13" descr="https://zdrav.expert/images/thumb/3/3b/Irkutsk.jpg/840px-Irkuts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54" y="3546246"/>
            <a:ext cx="2962275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ww.atomic-energy.ru/files/styles/center/public/images/2022/11/rusatom-oversiz-sejsmoizolyaciya1.jpg?itok=1zyhMwfq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98" y="5003776"/>
            <a:ext cx="240474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8539153" y="5349387"/>
            <a:ext cx="3735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Радиологический корпус Восточно-Сибирского онкологического центра (г. Иркутск)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Русатом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Хэлскеа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«ГСПИ»</a:t>
            </a:r>
          </a:p>
        </p:txBody>
      </p:sp>
      <p:pic>
        <p:nvPicPr>
          <p:cNvPr id="17" name="Рисунок 16" descr="https://avatars.mds.yandex.net/i?id=b6d8e7e9e531e157d082da2596a3069a6aabf84d-8340522-images-thumbs&amp;n=13&amp;exp=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69" y="826497"/>
            <a:ext cx="2019784" cy="175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sdelanounas.ru/i/y/2/r/Y2RuMTIuaW1nMjIucmlhLnJ1L2ltYWdlcy8xMDQ5NDkvMTEvMTA0OTQ5MTE0My5qcGc_X19pZD02OTc5Nw==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64" y="1199158"/>
            <a:ext cx="196215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41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493" y="933108"/>
            <a:ext cx="10653129" cy="57035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 descr="https://fnkc.ru/img/en/00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" y="788670"/>
            <a:ext cx="2990850" cy="196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780377" y="2781171"/>
            <a:ext cx="5401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ядерной медицины в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им. Дмитрия Рогачева (г. Москва)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 ГК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«ОЦКС»,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«ГСПИ»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4267" y="2962329"/>
            <a:ext cx="4206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ВДНХ павильон №19 Музей атомной энергии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 ГК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«ОЦКС»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gorproject.ru/wp-content/uploads/2020/07/02_pticza_noch-2046x12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01" y="873692"/>
            <a:ext cx="3464741" cy="196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storage.myseldon.com/news-pict-53/533B73D73320FD5638BFF6500A2004C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79" y="960120"/>
            <a:ext cx="3105150" cy="184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637327" y="2705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МГУ (г. Саров)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ФГУП «РФЯЦ-ВНИИЭФ»,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СаровГидроМонтаж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Рисунок 11" descr="https://avatars.mds.yandex.net/i?id=c65eb61caf035c813987a41d6a08a42b561f18fa-8497233-images-thumbs&amp;n=13&amp;exp=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" y="3666949"/>
            <a:ext cx="3028950" cy="189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5859" y="5566234"/>
            <a:ext cx="341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объекты реновации (г. Москва)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КРОСТ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строительство (г. Москва)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ООО «РГ-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14" name="Рисунок 13" descr="Мегастройки Донбасса: сколько денег выделяется на восстановление новых территорий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47" y="3616450"/>
            <a:ext cx="3369533" cy="19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www.tadviser.ru/images/thumb/a/a3/Tec_krasnokamensk_2022_small.jpg/840px-Tec_krasnokamensk_2022_smal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10" y="3411734"/>
            <a:ext cx="3543300" cy="19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545142" y="5311811"/>
            <a:ext cx="4646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и регионального управления,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ресурсоснабжения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развития городской среды «Умный город», «Централизация систем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ресурсоснабжения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«Чистая вода»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Русатом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Инфраструктурные решения»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г. Глазов, г.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Краснокаменск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Новоуральск, г. Северск, г. Озерск)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14247" y="5588810"/>
            <a:ext cx="3238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членов СРО в проекте по восстановлению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Донбасса и др. новых регионов РФ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КРОСТ,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АО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Русатом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Инфраструктурные решения» в г. Саров</a:t>
            </a:r>
          </a:p>
        </p:txBody>
      </p:sp>
    </p:spTree>
    <p:extLst>
      <p:ext uri="{BB962C8B-B14F-4D97-AF65-F5344CB8AC3E}">
        <p14:creationId xmlns:p14="http://schemas.microsoft.com/office/powerpoint/2010/main" val="346043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112" y="129277"/>
            <a:ext cx="8426719" cy="539699"/>
          </a:xfrm>
        </p:spPr>
        <p:txBody>
          <a:bodyPr/>
          <a:lstStyle/>
          <a:p>
            <a:pPr algn="ctr"/>
            <a:r>
              <a:rPr lang="ru-RU" b="1" dirty="0"/>
              <a:t>Федеральный экологический оператор (ФЭО)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20424"/>
            <a:ext cx="4914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СЕВЕРО-ЗАПАДНЫЙ ЦЕНТР ПО ОБРАЩЕНИЮ С РАДИОАКТИВНЫМИ ОТХОДАМИ «СЕВРАО»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губа Андреева (Мурманская область, ЗАТО г.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Заозерск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Гремиха (Мурманская область, ЗАТО г. Островной)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Сайда – Губа (Мурманская область, ЗАТО г. Александровск)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6674" y="133732"/>
            <a:ext cx="4675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ДАЛЬНЕВОСТОЧНЫЙ ЦЕНТР ПО ОБРАЩЕНИЮ С РАДИОАКТИВНЫМИ ОТХОДАМИ «ДАЛЬРАО» </a:t>
            </a:r>
          </a:p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Владивосток)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ВИЛЮЧИНСК (Камчатский край, г. ВИЛЮЧИНСК)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ФОКИНО (Приморский край, ЗАТО г. Фокино)</a:t>
            </a:r>
          </a:p>
          <a:p>
            <a:pPr algn="ctr" fontAlgn="t"/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1430" y="4549216"/>
            <a:ext cx="3955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«ЭКОТЕХНОПАРК «МИХАЙЛОВСКИЙ»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обл., п. Михайловский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8722" y="5787289"/>
            <a:ext cx="3292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«ЭКОТЕХНОПАРК «ЩУЧЬЕ»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Курганская обл.,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Щучанский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р-н., с. Чумляк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4680" y="3998471"/>
            <a:ext cx="3405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«ЭКОТЕХНОПАРК «МИРНЫЙ» 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(Кировская обл.,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Оричевский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Мирный)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64073" y="5090995"/>
            <a:ext cx="364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«ЭКОТЕХНОПАРК «КАМБАРКА»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Республика, </a:t>
            </a:r>
          </a:p>
          <a:p>
            <a:pPr algn="ctr" fontAlgn="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Камбарка</a:t>
            </a:r>
          </a:p>
        </p:txBody>
      </p:sp>
      <p:pic>
        <p:nvPicPr>
          <p:cNvPr id="13" name="Рисунок 12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23" y="1913234"/>
            <a:ext cx="318008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91" y="1810136"/>
            <a:ext cx="285369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" y="1850159"/>
            <a:ext cx="3007995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47" y="2250180"/>
            <a:ext cx="2913313" cy="164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" y="4208487"/>
            <a:ext cx="297370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6" y="5396470"/>
            <a:ext cx="237236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857218" y="3644962"/>
            <a:ext cx="53655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ФЭО: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обращение с РАО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(сбор, транспортирование, переработка, кондиционирование и хранение РАО)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из эксплуатации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опасных объектов, реабилитация территорий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ядерного наследия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отходами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(федеральные проекты «Инфраструктура для обращения с отходами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опасности», национальный проект «Экология» на территории РФ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(экономия ресурсов при сохранении радиационной и экологической безопасности)</a:t>
            </a:r>
          </a:p>
        </p:txBody>
      </p:sp>
    </p:spTree>
    <p:extLst>
      <p:ext uri="{BB962C8B-B14F-4D97-AF65-F5344CB8AC3E}">
        <p14:creationId xmlns:p14="http://schemas.microsoft.com/office/powerpoint/2010/main" val="296806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023" y="1520825"/>
            <a:ext cx="10069688" cy="3717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/>
              <a:t>      </a:t>
            </a:r>
          </a:p>
          <a:p>
            <a:endParaRPr lang="ru-RU" sz="3200" b="1" dirty="0"/>
          </a:p>
          <a:p>
            <a:endParaRPr lang="ru-RU" sz="3200" b="1" dirty="0"/>
          </a:p>
          <a:p>
            <a:pPr marL="0" indent="0" algn="ctr">
              <a:buNone/>
            </a:pPr>
            <a:r>
              <a:rPr lang="ru-RU" sz="3200" b="1" dirty="0"/>
              <a:t> </a:t>
            </a:r>
            <a:r>
              <a:rPr lang="ru-RU" sz="4000" b="1" dirty="0"/>
              <a:t>Деятельность объединенного Совета</a:t>
            </a:r>
          </a:p>
          <a:p>
            <a:pPr marL="0" indent="0" algn="ctr">
              <a:buNone/>
            </a:pPr>
            <a:r>
              <a:rPr lang="ru-RU" sz="4000" b="1" dirty="0"/>
              <a:t>        СРО  атомной отрасли</a:t>
            </a:r>
          </a:p>
          <a:p>
            <a:pPr marL="0" indent="0">
              <a:buNone/>
            </a:pPr>
            <a:br>
              <a:rPr lang="ru-RU" sz="4000" b="1" dirty="0"/>
            </a:b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2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877" y="129277"/>
            <a:ext cx="8846723" cy="539699"/>
          </a:xfrm>
        </p:spPr>
        <p:txBody>
          <a:bodyPr/>
          <a:lstStyle/>
          <a:p>
            <a:r>
              <a:rPr lang="ru-RU" dirty="0"/>
              <a:t>           Структура объединённого Совета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idx="1"/>
          </p:nvPr>
        </p:nvGraphicFramePr>
        <p:xfrm>
          <a:off x="1414877" y="945554"/>
          <a:ext cx="9715968" cy="591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1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90" y="129278"/>
            <a:ext cx="7978140" cy="36743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Отчет о работе Советов СРО АО за 2022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44" y="1106310"/>
            <a:ext cx="11277600" cy="5215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Всего проведено 61 заседание Совета (включая заочные)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 заседаниях Совета были рассмотрены вопросы: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- О принятии в члены СРО </a:t>
            </a:r>
            <a:r>
              <a:rPr lang="ru-RU" b="1" dirty="0">
                <a:solidFill>
                  <a:srgbClr val="002060"/>
                </a:solidFill>
              </a:rPr>
              <a:t>16</a:t>
            </a:r>
            <a:r>
              <a:rPr lang="ru-RU" dirty="0">
                <a:solidFill>
                  <a:srgbClr val="002060"/>
                </a:solidFill>
              </a:rPr>
              <a:t> организаций;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- Об исключении из членов СРО </a:t>
            </a:r>
            <a:r>
              <a:rPr lang="ru-RU" b="1" dirty="0">
                <a:solidFill>
                  <a:srgbClr val="002060"/>
                </a:solidFill>
              </a:rPr>
              <a:t>11</a:t>
            </a:r>
            <a:r>
              <a:rPr lang="ru-RU" dirty="0">
                <a:solidFill>
                  <a:srgbClr val="002060"/>
                </a:solidFill>
              </a:rPr>
              <a:t> организаций;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- Об актуализации </a:t>
            </a:r>
            <a:r>
              <a:rPr lang="ru-RU" b="1" dirty="0">
                <a:solidFill>
                  <a:srgbClr val="002060"/>
                </a:solidFill>
              </a:rPr>
              <a:t>27</a:t>
            </a:r>
            <a:r>
              <a:rPr lang="ru-RU" dirty="0">
                <a:solidFill>
                  <a:srgbClr val="002060"/>
                </a:solidFill>
              </a:rPr>
              <a:t> квалификационных стандартов СРО;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- Стандарты СРО: Актуализация </a:t>
            </a:r>
            <a:r>
              <a:rPr lang="ru-RU" b="1" dirty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, утверждение </a:t>
            </a:r>
            <a:r>
              <a:rPr lang="ru-RU" b="1" dirty="0">
                <a:solidFill>
                  <a:srgbClr val="002060"/>
                </a:solidFill>
              </a:rPr>
              <a:t>8</a:t>
            </a:r>
            <a:r>
              <a:rPr lang="ru-RU" dirty="0">
                <a:solidFill>
                  <a:srgbClr val="002060"/>
                </a:solidFill>
              </a:rPr>
              <a:t>, отменена действия </a:t>
            </a:r>
            <a:r>
              <a:rPr lang="ru-RU" b="1" dirty="0">
                <a:solidFill>
                  <a:srgbClr val="002060"/>
                </a:solidFill>
              </a:rPr>
              <a:t>12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- Утверждены изменения в </a:t>
            </a:r>
            <a:r>
              <a:rPr lang="ru-RU" b="1" dirty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 Положения СРО АО;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    - Утверждены </a:t>
            </a:r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 Положения о Комитетах СРО АО и избраны составы Комитетов;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     - Принято решение и выдан займ в размере 66 млн.руб. ОЦКС: организации – члену СРО «Союзатомстрой».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 - Проведено выездное расширенное заседание объединённого Совета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67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133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6450B1-B939-412D-B0BC-390B021D0B47}"/>
              </a:ext>
            </a:extLst>
          </p:cNvPr>
          <p:cNvSpPr/>
          <p:nvPr/>
        </p:nvSpPr>
        <p:spPr>
          <a:xfrm>
            <a:off x="1209675" y="886265"/>
            <a:ext cx="9772650" cy="1727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12 октября 2022 года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г. Димитровград, АО «ГНЦ НИИАР», </a:t>
            </a:r>
            <a:r>
              <a:rPr lang="ru-RU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НКЦ имени Е.П. Славского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В заседании приняли участие 50 руководителей и специалистов организаций атомной отрасли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61535" y="129277"/>
            <a:ext cx="9224243" cy="539699"/>
          </a:xfrm>
        </p:spPr>
        <p:txBody>
          <a:bodyPr/>
          <a:lstStyle/>
          <a:p>
            <a:pPr algn="ctr"/>
            <a:r>
              <a:rPr lang="ru-RU" dirty="0"/>
              <a:t>Выездное расширенное заседание объединенного Совета СРО атомной отрасли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6C221D-1A73-4F3B-BF73-F43A5565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613923"/>
            <a:ext cx="9772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779" y="699910"/>
            <a:ext cx="11774310" cy="625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Рассмотрены вопросы</a:t>
            </a:r>
            <a:r>
              <a:rPr lang="ru-RU" sz="16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по развитию атомной̆ техники, технологий и научных исследований Госкорпорации «Росатом» в условиях усиления геополитического кризиса.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по управляемому термоядерному синтезу в АО «ГНЦ ТРИНИТИ» в составе комплексной программы по развитию атомной науки и технологий.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перспективных экспериментальных исследований на реакторной установке МБИР в период с 2028 по 2040 годы.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 ходе проектирования и сооружения ИЯУ МБИР.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4. 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 ходе проектирования и сооружения ИЯУ МБИР.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  О роли СРО АО в обеспечении качества и безопасности в ходе сооружения объектов капитального строительства                                     ГК «Росатом».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6.  О мерах по совершенствованию градостроительного законодательства.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7.  О новых направлениях СРО АО в развитии стандартизации процессов проектирования и сооружения ОИАЭ в РФ  и за рубежом.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  О развитии образовательного проекта СРО АО и мерах по обеспечению строительных площадок ГК «Росатом» квалифицированным персоналом. О развитии деятельности в области оценки соответствия.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9.  Сертификация систем менеджмента организаций на соответствие требованиям стандартов ИСО (ISO) и ГОСТ РВ 0015-002-2020.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10. Представление проекта Программного обеспечения для Систем управления проектами - «БИМОГРАФ» 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8133" y="0"/>
            <a:ext cx="8556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Заседание Объединенного Совета СРО Атомной отрасли состоялось                                     в НКЦ имени Е.П. Славского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43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2235" y="216563"/>
            <a:ext cx="2743200" cy="365125"/>
          </a:xfrm>
        </p:spPr>
        <p:txBody>
          <a:bodyPr/>
          <a:lstStyle/>
          <a:p>
            <a:fld id="{3765C533-573A-49DE-874E-AB87EF57987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04012" y="1712863"/>
            <a:ext cx="6783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+mj-lt"/>
              </a:rPr>
              <a:t>Работа по совершенствованию градостроительного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30378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298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4" name="Заголовок 20">
            <a:extLst>
              <a:ext uri="{FF2B5EF4-FFF2-40B4-BE49-F238E27FC236}">
                <a16:creationId xmlns:a16="http://schemas.microsoft.com/office/drawing/2014/main" id="{4F57846E-18E9-4C20-B46E-44ACCC79FC4A}"/>
              </a:ext>
            </a:extLst>
          </p:cNvPr>
          <p:cNvSpPr txBox="1">
            <a:spLocks/>
          </p:cNvSpPr>
          <p:nvPr/>
        </p:nvSpPr>
        <p:spPr>
          <a:xfrm>
            <a:off x="71429" y="161687"/>
            <a:ext cx="11177596" cy="34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434F9B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/>
              <a:t>Поручение Президента РФ по системе саморегулирования </a:t>
            </a:r>
          </a:p>
          <a:p>
            <a:r>
              <a:rPr lang="ru-RU" dirty="0"/>
              <a:t>в области строительства 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9A2EC07C-2698-4747-8575-FE2C5F159848}"/>
              </a:ext>
            </a:extLst>
          </p:cNvPr>
          <p:cNvSpPr txBox="1">
            <a:spLocks/>
          </p:cNvSpPr>
          <p:nvPr/>
        </p:nvSpPr>
        <p:spPr>
          <a:xfrm>
            <a:off x="416459" y="844796"/>
            <a:ext cx="11497901" cy="89341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16A6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 anchorCtr="1">
            <a:noAutofit/>
          </a:bodyPr>
          <a:lstStyle>
            <a:defPPr>
              <a:defRPr lang="ru-RU"/>
            </a:defPPr>
            <a:lvl1pPr indent="0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bg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lt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lt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Поручение Президента РФ Правительству до 01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июля 2022 г.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0" marR="0" lvl="0" indent="0" algn="ctr" defTabSz="91440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о проведении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анализа практики применения законодательства о СРО в области строительства и независимой оценки квалификации специалистов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9A2EC07C-2698-4747-8575-FE2C5F159848}"/>
              </a:ext>
            </a:extLst>
          </p:cNvPr>
          <p:cNvSpPr txBox="1">
            <a:spLocks/>
          </p:cNvSpPr>
          <p:nvPr/>
        </p:nvSpPr>
        <p:spPr>
          <a:xfrm>
            <a:off x="416459" y="1875139"/>
            <a:ext cx="11497901" cy="83300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 anchorCtr="1">
            <a:noAutofit/>
          </a:bodyPr>
          <a:lstStyle>
            <a:defPPr>
              <a:defRPr lang="ru-RU"/>
            </a:defPPr>
            <a:lvl1pPr indent="0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bg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lt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lt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Поручение Председателя Правительства РФ (Минстрой,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Ростехнадзор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Минтруд, РСПП): </a:t>
            </a:r>
          </a:p>
          <a:p>
            <a:pPr marL="0" marR="0" lvl="0" indent="0" algn="ctr" defTabSz="91440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 подготовке проекта доклада Президенту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 практике применения законодательства о СРО в области строительства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182" y="2736665"/>
            <a:ext cx="1149790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ru-RU" sz="1800" dirty="0"/>
              <a:t>Проведены общественные слушания по вопросам совершенствования законодательства </a:t>
            </a:r>
          </a:p>
          <a:p>
            <a:r>
              <a:rPr lang="ru-RU" sz="1800" dirty="0"/>
              <a:t>о саморегулировании в области строительства: 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A2EC07C-2698-4747-8575-FE2C5F159848}"/>
              </a:ext>
            </a:extLst>
          </p:cNvPr>
          <p:cNvSpPr txBox="1">
            <a:spLocks/>
          </p:cNvSpPr>
          <p:nvPr/>
        </p:nvSpPr>
        <p:spPr>
          <a:xfrm>
            <a:off x="344269" y="4855520"/>
            <a:ext cx="11486488" cy="16285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16A6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/>
          </a:scene3d>
        </p:spPr>
        <p:txBody>
          <a:bodyPr anchor="ctr" anchorCtr="1">
            <a:noAutofit/>
          </a:bodyPr>
          <a:lstStyle>
            <a:defPPr>
              <a:defRPr lang="ru-RU"/>
            </a:defPPr>
            <a:lvl1pPr indent="0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bg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lt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lt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</a:defRPr>
            </a:lvl9pPr>
          </a:lstStyle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Итоги исполнение Поручения № 2549 от 30.12.2021 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700" b="1" i="1" dirty="0">
                <a:solidFill>
                  <a:schemeClr val="accent1"/>
                </a:solidFill>
              </a:rPr>
              <a:t>С учетом позиции профессионального сообщества Правительством подтверждена эффективность института саморегулирования в строительстве, и отсутствие реальной альтернативы; 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sz="1700" b="1" i="1" dirty="0">
                <a:solidFill>
                  <a:schemeClr val="accent1"/>
                </a:solidFill>
              </a:rPr>
              <a:t> Определена необходимость совершенствования Системы по ряду направлений;</a:t>
            </a:r>
            <a:endParaRPr kumimoji="0" lang="ru-RU" sz="17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48BAC03C-C6BC-4815-B82E-4D3E77107D0D}"/>
              </a:ext>
            </a:extLst>
          </p:cNvPr>
          <p:cNvSpPr txBox="1">
            <a:spLocks/>
          </p:cNvSpPr>
          <p:nvPr/>
        </p:nvSpPr>
        <p:spPr>
          <a:xfrm>
            <a:off x="416459" y="855125"/>
            <a:ext cx="1643071" cy="33950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декабря 2021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8BAC03C-C6BC-4815-B82E-4D3E77107D0D}"/>
              </a:ext>
            </a:extLst>
          </p:cNvPr>
          <p:cNvSpPr txBox="1">
            <a:spLocks/>
          </p:cNvSpPr>
          <p:nvPr/>
        </p:nvSpPr>
        <p:spPr>
          <a:xfrm>
            <a:off x="416459" y="1890052"/>
            <a:ext cx="1643071" cy="38090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 января 2022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4269" y="3382996"/>
          <a:ext cx="113127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175">
                  <a:extLst>
                    <a:ext uri="{9D8B030D-6E8A-4147-A177-3AD203B41FA5}">
                      <a16:colId xmlns:a16="http://schemas.microsoft.com/office/drawing/2014/main" val="538099641"/>
                    </a:ext>
                  </a:extLst>
                </a:gridCol>
                <a:gridCol w="2828175">
                  <a:extLst>
                    <a:ext uri="{9D8B030D-6E8A-4147-A177-3AD203B41FA5}">
                      <a16:colId xmlns:a16="http://schemas.microsoft.com/office/drawing/2014/main" val="37964324"/>
                    </a:ext>
                  </a:extLst>
                </a:gridCol>
                <a:gridCol w="2828175">
                  <a:extLst>
                    <a:ext uri="{9D8B030D-6E8A-4147-A177-3AD203B41FA5}">
                      <a16:colId xmlns:a16="http://schemas.microsoft.com/office/drawing/2014/main" val="1803312821"/>
                    </a:ext>
                  </a:extLst>
                </a:gridCol>
                <a:gridCol w="2828175">
                  <a:extLst>
                    <a:ext uri="{9D8B030D-6E8A-4147-A177-3AD203B41FA5}">
                      <a16:colId xmlns:a16="http://schemas.microsoft.com/office/drawing/2014/main" val="1342718657"/>
                    </a:ext>
                  </a:extLst>
                </a:gridCol>
              </a:tblGrid>
              <a:tr h="539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РСПП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ТПП 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РСС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Деловая Россия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ОПОРА России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707240"/>
                  </a:ext>
                </a:extLst>
              </a:tr>
              <a:tr h="3083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Общественный</a:t>
                      </a:r>
                      <a:r>
                        <a:rPr lang="ru-RU" b="1" baseline="0" dirty="0">
                          <a:solidFill>
                            <a:schemeClr val="accent1"/>
                          </a:solidFill>
                        </a:rPr>
                        <a:t> Совет Минстроя</a:t>
                      </a:r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1"/>
                          </a:solidFill>
                        </a:rPr>
                        <a:t>- Общественная палата РФ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42657"/>
                  </a:ext>
                </a:extLst>
              </a:tr>
              <a:tr h="3083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1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66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9594C9-8098-4D2C-A87E-C3B554C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68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9556" y="2151727"/>
            <a:ext cx="10284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Развитие СРО</a:t>
            </a:r>
          </a:p>
          <a:p>
            <a:r>
              <a:rPr lang="ru-RU" dirty="0"/>
              <a:t>и строительного комплекса </a:t>
            </a:r>
          </a:p>
          <a:p>
            <a:r>
              <a:rPr lang="ru-RU" dirty="0"/>
              <a:t>атомной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85351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8362" y="21656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78594-8646-4D53-8F42-51980A18645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6" y="800099"/>
          <a:ext cx="11896725" cy="58440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974">
                  <a:extLst>
                    <a:ext uri="{9D8B030D-6E8A-4147-A177-3AD203B41FA5}">
                      <a16:colId xmlns:a16="http://schemas.microsoft.com/office/drawing/2014/main" val="395204264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968133779"/>
                    </a:ext>
                  </a:extLst>
                </a:gridCol>
                <a:gridCol w="8391526">
                  <a:extLst>
                    <a:ext uri="{9D8B030D-6E8A-4147-A177-3AD203B41FA5}">
                      <a16:colId xmlns:a16="http://schemas.microsoft.com/office/drawing/2014/main" val="2717962980"/>
                    </a:ext>
                  </a:extLst>
                </a:gridCol>
              </a:tblGrid>
              <a:tr h="55322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</a:p>
                    <a:p>
                      <a:pPr algn="ctr"/>
                      <a:r>
                        <a:rPr lang="ru-RU" dirty="0"/>
                        <a:t>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Предложения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460151"/>
                  </a:ext>
                </a:extLst>
              </a:tr>
              <a:tr h="553223">
                <a:tc rowSpan="6"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Обеспечение</a:t>
                      </a:r>
                      <a:r>
                        <a:rPr lang="ru-RU" sz="2000" b="1" baseline="0" dirty="0">
                          <a:latin typeface="Arial Narrow" panose="020B0606020202030204" pitchFamily="34" charset="0"/>
                        </a:rPr>
                        <a:t> квалификации компаний при допуске на рынок.</a:t>
                      </a:r>
                    </a:p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Ответственность СРО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b="0" kern="1200" dirty="0">
                          <a:effectLst/>
                          <a:latin typeface="Arial Narrow" panose="020B0606020202030204" pitchFamily="34" charset="0"/>
                        </a:rPr>
                        <a:t>Ввести в градостроительное законодательство Перечень видов работ, которые оказывают влияние на безопасность объектов капитального строительства (далее - Перечень)</a:t>
                      </a:r>
                      <a:endParaRPr lang="ru-RU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23634"/>
                  </a:ext>
                </a:extLst>
              </a:tr>
              <a:tr h="553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Установить право выполнения работ, включенных в Перечень, по договорам подряда, заключенным с любыми лицами исключительно членами саморегулируемых организаций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28437"/>
                  </a:ext>
                </a:extLst>
              </a:tr>
              <a:tr h="79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Установить минимально необходимые требования к выполнению работ в области строительства, проектирования, инженерных изысканий на объектах капитального строительства в разрезе Перечня </a:t>
                      </a:r>
                      <a:endParaRPr lang="ru-RU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0226"/>
                  </a:ext>
                </a:extLst>
              </a:tr>
              <a:tr h="90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Установить обязанность саморегулируемых организаций наделять членов саморегулируемых организаций правом допуска к работам в области строительства, проектирования, инженерных изысканий в разрезе Перечня</a:t>
                      </a:r>
                      <a:endParaRPr lang="ru-RU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09086"/>
                  </a:ext>
                </a:extLst>
              </a:tr>
              <a:tr h="906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Установить прямую ответственность СРО за недостоверность</a:t>
                      </a:r>
                      <a:r>
                        <a:rPr lang="ru-RU" sz="1800" b="0" baseline="0" dirty="0">
                          <a:latin typeface="Arial Narrow" panose="020B0606020202030204" pitchFamily="34" charset="0"/>
                        </a:rPr>
                        <a:t> данных о квалификации компаний, выявленную при проверках органа надзора за СРО</a:t>
                      </a:r>
                      <a:endParaRPr lang="ru-RU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218046"/>
                  </a:ext>
                </a:extLst>
              </a:tr>
              <a:tr h="906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В случае выявления заказчиком в процессе</a:t>
                      </a:r>
                      <a:r>
                        <a:rPr lang="ru-RU" sz="1800" b="0" baseline="0" dirty="0">
                          <a:latin typeface="Arial Narrow" panose="020B0606020202030204" pitchFamily="34" charset="0"/>
                        </a:rPr>
                        <a:t> заключения или исполнения договора несоответствия фактической квалификации компании данным, содержащимся в реестре членов СРО, заказчик направляет информацию о таком несоответствии в соответствующее Национальное объединение СРО и орган надзора за СРО для принятия мер</a:t>
                      </a:r>
                      <a:endParaRPr lang="ru-RU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591559"/>
                  </a:ext>
                </a:extLst>
              </a:tr>
            </a:tbl>
          </a:graphicData>
        </a:graphic>
      </p:graphicFrame>
      <p:sp>
        <p:nvSpPr>
          <p:cNvPr id="5" name="Заголовок 20">
            <a:extLst>
              <a:ext uri="{FF2B5EF4-FFF2-40B4-BE49-F238E27FC236}">
                <a16:creationId xmlns:a16="http://schemas.microsoft.com/office/drawing/2014/main" id="{4F57846E-18E9-4C20-B46E-44ACCC79FC4A}"/>
              </a:ext>
            </a:extLst>
          </p:cNvPr>
          <p:cNvSpPr txBox="1">
            <a:spLocks/>
          </p:cNvSpPr>
          <p:nvPr/>
        </p:nvSpPr>
        <p:spPr>
          <a:xfrm>
            <a:off x="71429" y="161687"/>
            <a:ext cx="11177596" cy="34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434F9B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34F9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Предложения СРО атомной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407076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87071" y="21656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78594-8646-4D53-8F42-51980A18645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1" y="828675"/>
          <a:ext cx="11896725" cy="5891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974">
                  <a:extLst>
                    <a:ext uri="{9D8B030D-6E8A-4147-A177-3AD203B41FA5}">
                      <a16:colId xmlns:a16="http://schemas.microsoft.com/office/drawing/2014/main" val="395204264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3968133779"/>
                    </a:ext>
                  </a:extLst>
                </a:gridCol>
                <a:gridCol w="8391526">
                  <a:extLst>
                    <a:ext uri="{9D8B030D-6E8A-4147-A177-3AD203B41FA5}">
                      <a16:colId xmlns:a16="http://schemas.microsoft.com/office/drawing/2014/main" val="2717962980"/>
                    </a:ext>
                  </a:extLst>
                </a:gridCol>
              </a:tblGrid>
              <a:tr h="43439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</a:p>
                    <a:p>
                      <a:pPr algn="ctr"/>
                      <a:r>
                        <a:rPr lang="ru-RU" dirty="0"/>
                        <a:t>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Предложения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460151"/>
                  </a:ext>
                </a:extLst>
              </a:tr>
              <a:tr h="806725">
                <a:tc rowSpan="5"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Повышение ответственности СРО за исполнение договорных обязательств членами СРО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kern="1200" dirty="0">
                          <a:effectLst/>
                          <a:latin typeface="Arial Narrow" panose="020B0606020202030204" pitchFamily="34" charset="0"/>
                        </a:rPr>
                        <a:t>Установить </a:t>
                      </a:r>
                      <a:r>
                        <a:rPr lang="ru-RU" sz="1800" b="0" kern="1200" dirty="0">
                          <a:effectLst/>
                          <a:latin typeface="Arial Narrow" panose="020B0606020202030204" pitchFamily="34" charset="0"/>
                        </a:rPr>
                        <a:t>требования к заказчикам </a:t>
                      </a:r>
                      <a:r>
                        <a:rPr lang="ru-RU" sz="1800" kern="1200" dirty="0">
                          <a:effectLst/>
                          <a:latin typeface="Arial Narrow" panose="020B0606020202030204" pitchFamily="34" charset="0"/>
                        </a:rPr>
                        <a:t>об обязательности информирования саморегулируемых организаций о намерении заключить договор с организацией-членом соответствующей саморегулируемой организации и запросе у саморегулируемой организации подтверждения способности исполнения договора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23634"/>
                  </a:ext>
                </a:extLst>
              </a:tr>
              <a:tr h="43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 Narrow" panose="020B0606020202030204" pitchFamily="34" charset="0"/>
                        </a:rPr>
                        <a:t>- Установить порядок подтверждения саморегулируемыми организациями способности исполнения договоров организациями-членами при заключении договоров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28437"/>
                  </a:ext>
                </a:extLst>
              </a:tr>
              <a:tr h="80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Установить ответственность саморегулируемых организаций средствами компенсационного фонда обеспечения договорных обязательств исключительно для договоров, по которым было дано подтверждение способности члена СРО выполнять работы по такому договору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0226"/>
                  </a:ext>
                </a:extLst>
              </a:tr>
              <a:tr h="80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Установить обязательные требования к проведению аудита Национальными объединениями саморегулируемых организаций, выданных саморегулируемыми организациями подтверждений способности организации-членов СРО выполнять работы по договорам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09086"/>
                  </a:ext>
                </a:extLst>
              </a:tr>
              <a:tr h="1044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 Narrow" panose="020B0606020202030204" pitchFamily="34" charset="0"/>
                        </a:rPr>
                        <a:t>- Установить порядок размещения средств компенсационных фондов саморегулируемых организаций на специальных счетах в уполномоченных банках с фиксированной процентной ставкой, соответствующей ключевой ставке ЦБ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7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0944" y="21656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78594-8646-4D53-8F42-51980A18645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6" y="771527"/>
          <a:ext cx="11966164" cy="5756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254">
                  <a:extLst>
                    <a:ext uri="{9D8B030D-6E8A-4147-A177-3AD203B41FA5}">
                      <a16:colId xmlns:a16="http://schemas.microsoft.com/office/drawing/2014/main" val="3952042640"/>
                    </a:ext>
                  </a:extLst>
                </a:gridCol>
                <a:gridCol w="2682567">
                  <a:extLst>
                    <a:ext uri="{9D8B030D-6E8A-4147-A177-3AD203B41FA5}">
                      <a16:colId xmlns:a16="http://schemas.microsoft.com/office/drawing/2014/main" val="3968133779"/>
                    </a:ext>
                  </a:extLst>
                </a:gridCol>
                <a:gridCol w="8718343">
                  <a:extLst>
                    <a:ext uri="{9D8B030D-6E8A-4147-A177-3AD203B41FA5}">
                      <a16:colId xmlns:a16="http://schemas.microsoft.com/office/drawing/2014/main" val="2717962980"/>
                    </a:ext>
                  </a:extLst>
                </a:gridCol>
              </a:tblGrid>
              <a:tr h="6587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</a:p>
                    <a:p>
                      <a:pPr algn="ctr"/>
                      <a:r>
                        <a:rPr lang="ru-RU" dirty="0"/>
                        <a:t>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Предложения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9460151"/>
                  </a:ext>
                </a:extLst>
              </a:tr>
              <a:tr h="3215207">
                <a:tc rowSpan="2"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Arial Narrow" panose="020B0606020202030204" pitchFamily="34" charset="0"/>
                        </a:rPr>
                        <a:t>Отраслевые </a:t>
                      </a:r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системы саморегулирования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buFontTx/>
                        <a:buChar char="-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Ввести определение «Отраслевая саморегулируемая организация» в области строительства, проектирования, инженерных изысканий, основанная на членстве лиц, выполняющих работы на объектах отраслей экономики РФ, имеющих федеральные органы управления, наделенные полномочиями государственного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регулирования соответствующих отраслей (ФОИВ,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Госкорпорации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др.) и внесших соответствующие предложения.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Установить требования к таким СРО и их членам в части: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Состава органов управления;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Специального Перечня видов работ на объектах отрасли;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Повышенных минимальных требований к выполнению работ в разрезе специального Перечня;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 Наделения правом выполнения таких работ исключительно организаций-членов отраслевых СРО.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23634"/>
                  </a:ext>
                </a:extLst>
              </a:tr>
              <a:tr h="6587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Исключить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норму, запрещающую переход из одной СРО в другую в течение одного года после прекращения членства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7970"/>
                  </a:ext>
                </a:extLst>
              </a:tr>
              <a:tr h="1223355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 Narrow" panose="020B0606020202030204" pitchFamily="34" charset="0"/>
                        </a:rPr>
                        <a:t>Контроль за деятельностью</a:t>
                      </a:r>
                      <a:r>
                        <a:rPr lang="ru-RU" sz="1800" b="1" baseline="0" dirty="0">
                          <a:latin typeface="Arial Narrow" panose="020B0606020202030204" pitchFamily="34" charset="0"/>
                        </a:rPr>
                        <a:t> организаций-членов СРО при выполнении работ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1800" b="0" kern="1200" dirty="0">
                          <a:effectLst/>
                          <a:latin typeface="Arial Narrow" panose="020B0606020202030204" pitchFamily="34" charset="0"/>
                        </a:rPr>
                        <a:t>Установить требования к проведению ежегодных проверок саморегулируемыми организациями деятельности организаций-членов СРО, включающие обязательные выездные проверки на объектах капитального строительства</a:t>
                      </a:r>
                      <a:endParaRPr lang="ru-RU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1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0716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23866" y="1981214"/>
            <a:ext cx="7034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Надзорная</a:t>
            </a:r>
          </a:p>
          <a:p>
            <a:pPr algn="ctr"/>
            <a:r>
              <a:rPr lang="ru-RU" sz="5000" b="1" dirty="0">
                <a:solidFill>
                  <a:srgbClr val="002060"/>
                </a:solidFill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731617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83258" y="1168411"/>
          <a:ext cx="9017012" cy="318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317">
                  <a:extLst>
                    <a:ext uri="{9D8B030D-6E8A-4147-A177-3AD203B41FA5}">
                      <a16:colId xmlns:a16="http://schemas.microsoft.com/office/drawing/2014/main" val="40401077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50993286"/>
                    </a:ext>
                  </a:extLst>
                </a:gridCol>
                <a:gridCol w="916021">
                  <a:extLst>
                    <a:ext uri="{9D8B030D-6E8A-4147-A177-3AD203B41FA5}">
                      <a16:colId xmlns:a16="http://schemas.microsoft.com/office/drawing/2014/main" val="4130601807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99237222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393419488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894041344"/>
                    </a:ext>
                  </a:extLst>
                </a:gridCol>
                <a:gridCol w="981670">
                  <a:extLst>
                    <a:ext uri="{9D8B030D-6E8A-4147-A177-3AD203B41FA5}">
                      <a16:colId xmlns:a16="http://schemas.microsoft.com/office/drawing/2014/main" val="1249110680"/>
                    </a:ext>
                  </a:extLst>
                </a:gridCol>
                <a:gridCol w="1114127">
                  <a:extLst>
                    <a:ext uri="{9D8B030D-6E8A-4147-A177-3AD203B41FA5}">
                      <a16:colId xmlns:a16="http://schemas.microsoft.com/office/drawing/2014/main" val="3293793642"/>
                    </a:ext>
                  </a:extLst>
                </a:gridCol>
                <a:gridCol w="1114127">
                  <a:extLst>
                    <a:ext uri="{9D8B030D-6E8A-4147-A177-3AD203B41FA5}">
                      <a16:colId xmlns:a16="http://schemas.microsoft.com/office/drawing/2014/main" val="2716265200"/>
                    </a:ext>
                  </a:extLst>
                </a:gridCol>
              </a:tblGrid>
              <a:tr h="2477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Меры дисциплинарного воздействия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264684"/>
                  </a:ext>
                </a:extLst>
              </a:tr>
              <a:tr h="154855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46" marR="61946" marT="0" marB="0" anchor="ctr">
                    <a:solidFill>
                      <a:srgbClr val="424E9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Выездные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</a:rPr>
                        <a:t>Камеральные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</a:rPr>
                        <a:t>Предписание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bg1"/>
                          </a:solidFill>
                          <a:effectLst/>
                        </a:rPr>
                        <a:t>Предупреж-дение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</a:rPr>
                        <a:t>Приостановка права выполнения работ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</a:rPr>
                        <a:t>Рекомендовано Совету к исключению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04526"/>
                  </a:ext>
                </a:extLst>
              </a:tr>
              <a:tr h="420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плановые</a:t>
                      </a:r>
                      <a:endParaRPr lang="ru-RU" dirty="0"/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внеплановые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1705"/>
                  </a:ext>
                </a:extLst>
              </a:tr>
              <a:tr h="549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СОЮЗАТОМСТРОЙ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25597"/>
                  </a:ext>
                </a:extLst>
              </a:tr>
              <a:tr h="59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СОЮЗАТОМПРОЕКТ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49758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СОЮЗАТОМГЕО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72134"/>
                  </a:ext>
                </a:extLst>
              </a:tr>
              <a:tr h="561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161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9248" y="772777"/>
            <a:ext cx="8583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</a:rPr>
              <a:t>А. Контроль соблюдения требований законодательства и внутренних документов СРО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168935" y="4713090"/>
            <a:ext cx="7886700" cy="399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7030A0"/>
                </a:solidFill>
              </a:rPr>
              <a:t>Выездные проверки на объекты строительства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3258" y="5112782"/>
            <a:ext cx="4208206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</a:rPr>
              <a:t>Объекты использования атомной энергии: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ru-RU" sz="1400" dirty="0">
                <a:solidFill>
                  <a:prstClr val="black"/>
                </a:solidFill>
              </a:rPr>
              <a:t>Площадка строительства Курской АЭС-2;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Площадка строительства объектов по проекту «Прорыв» на СХК.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2284" y="5112782"/>
            <a:ext cx="4287985" cy="11849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spcAft>
                <a:spcPts val="600"/>
              </a:spcAft>
              <a:defRPr sz="1400">
                <a:solidFill>
                  <a:prstClr val="black"/>
                </a:solidFill>
              </a:defRPr>
            </a:lvl1pPr>
          </a:lstStyle>
          <a:p>
            <a:r>
              <a:rPr lang="ru-RU" dirty="0"/>
              <a:t>Объекты строительства в г. Москве:</a:t>
            </a:r>
          </a:p>
          <a:p>
            <a:r>
              <a:rPr lang="ru-RU" dirty="0"/>
              <a:t>Жилищное строительство;</a:t>
            </a:r>
          </a:p>
          <a:p>
            <a:r>
              <a:rPr lang="ru-RU" dirty="0"/>
              <a:t>Транспортная инфраструктура;</a:t>
            </a:r>
          </a:p>
          <a:p>
            <a:r>
              <a:rPr lang="ru-RU" dirty="0"/>
              <a:t>Социальная инфраструктура.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52303" y="152038"/>
            <a:ext cx="7823101" cy="34356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контрольной деятельности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01961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52303" y="152038"/>
            <a:ext cx="7823101" cy="34356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контрольной деятельности в 2022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6681" y="794263"/>
            <a:ext cx="617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Б. Контроль соблюдения обязательств по договорам подряда</a:t>
            </a:r>
          </a:p>
        </p:txBody>
      </p:sp>
      <p:graphicFrame>
        <p:nvGraphicFramePr>
          <p:cNvPr id="15" name="Объект 4"/>
          <p:cNvGraphicFramePr>
            <a:graphicFrameLocks noGrp="1"/>
          </p:cNvGraphicFramePr>
          <p:nvPr>
            <p:ph idx="1"/>
          </p:nvPr>
        </p:nvGraphicFramePr>
        <p:xfrm>
          <a:off x="600077" y="1254414"/>
          <a:ext cx="10829923" cy="498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489">
                  <a:extLst>
                    <a:ext uri="{9D8B030D-6E8A-4147-A177-3AD203B41FA5}">
                      <a16:colId xmlns:a16="http://schemas.microsoft.com/office/drawing/2014/main" val="2669463177"/>
                    </a:ext>
                  </a:extLst>
                </a:gridCol>
                <a:gridCol w="1434640">
                  <a:extLst>
                    <a:ext uri="{9D8B030D-6E8A-4147-A177-3AD203B41FA5}">
                      <a16:colId xmlns:a16="http://schemas.microsoft.com/office/drawing/2014/main" val="2912754066"/>
                    </a:ext>
                  </a:extLst>
                </a:gridCol>
                <a:gridCol w="1532736">
                  <a:extLst>
                    <a:ext uri="{9D8B030D-6E8A-4147-A177-3AD203B41FA5}">
                      <a16:colId xmlns:a16="http://schemas.microsoft.com/office/drawing/2014/main" val="2075300264"/>
                    </a:ext>
                  </a:extLst>
                </a:gridCol>
                <a:gridCol w="1520473">
                  <a:extLst>
                    <a:ext uri="{9D8B030D-6E8A-4147-A177-3AD203B41FA5}">
                      <a16:colId xmlns:a16="http://schemas.microsoft.com/office/drawing/2014/main" val="2199248721"/>
                    </a:ext>
                  </a:extLst>
                </a:gridCol>
                <a:gridCol w="1471426">
                  <a:extLst>
                    <a:ext uri="{9D8B030D-6E8A-4147-A177-3AD203B41FA5}">
                      <a16:colId xmlns:a16="http://schemas.microsoft.com/office/drawing/2014/main" val="911503493"/>
                    </a:ext>
                  </a:extLst>
                </a:gridCol>
                <a:gridCol w="1594044">
                  <a:extLst>
                    <a:ext uri="{9D8B030D-6E8A-4147-A177-3AD203B41FA5}">
                      <a16:colId xmlns:a16="http://schemas.microsoft.com/office/drawing/2014/main" val="2303406758"/>
                    </a:ext>
                  </a:extLst>
                </a:gridCol>
                <a:gridCol w="1410115">
                  <a:extLst>
                    <a:ext uri="{9D8B030D-6E8A-4147-A177-3AD203B41FA5}">
                      <a16:colId xmlns:a16="http://schemas.microsoft.com/office/drawing/2014/main" val="3640836973"/>
                    </a:ext>
                  </a:extLst>
                </a:gridCol>
              </a:tblGrid>
              <a:tr h="7937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Плановая проверка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rgbClr val="4957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Мониторинг исполнения договоров</a:t>
                      </a:r>
                    </a:p>
                    <a:p>
                      <a:pPr algn="ctr"/>
                      <a:endParaRPr lang="en-US" sz="1100" b="0" dirty="0"/>
                    </a:p>
                    <a:p>
                      <a:pPr algn="ctr"/>
                      <a:r>
                        <a:rPr lang="ru-RU" sz="1100" b="0" dirty="0"/>
                        <a:t>(по состоянию</a:t>
                      </a:r>
                      <a:r>
                        <a:rPr lang="ru-RU" sz="1100" b="0" baseline="0" dirty="0"/>
                        <a:t> на 01.02.2021)</a:t>
                      </a:r>
                      <a:endParaRPr lang="ru-RU" sz="1100" b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45720" marR="45720" anchor="ctr">
                    <a:solidFill>
                      <a:srgbClr val="4957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Выявлены превышения уровня совокупного размера обязательств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31083"/>
                  </a:ext>
                </a:extLst>
              </a:tr>
              <a:tr h="1302882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5720" marR="45720" anchor="ctr">
                    <a:solidFill>
                      <a:srgbClr val="4957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Контроль исполнения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договорных обязательств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Контроль совокупного размера обязательств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Количество организаций, имеющих действующие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договоры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договоров, находящихся на контроле</a:t>
                      </a:r>
                      <a:endParaRPr lang="ru-RU" sz="1200" b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Не представлены сведения об исполнении договоров в срок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04213"/>
                  </a:ext>
                </a:extLst>
              </a:tr>
              <a:tr h="76043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СОЮЗАТОМСТРОЙ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C00000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36120"/>
                  </a:ext>
                </a:extLst>
              </a:tr>
              <a:tr h="763736"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СОЮЗАТОМПРОЕКТ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C00000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47640"/>
                  </a:ext>
                </a:extLst>
              </a:tr>
              <a:tr h="7255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СОЮЗАТОМГЕО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29529"/>
                  </a:ext>
                </a:extLst>
              </a:tr>
              <a:tr h="6370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243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249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195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9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1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76203" y="142724"/>
            <a:ext cx="7823101" cy="34356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причин неисполнения договоров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47726" y="1151852"/>
          <a:ext cx="10563223" cy="169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400">
                  <a:extLst>
                    <a:ext uri="{9D8B030D-6E8A-4147-A177-3AD203B41FA5}">
                      <a16:colId xmlns:a16="http://schemas.microsoft.com/office/drawing/2014/main" val="4040107724"/>
                    </a:ext>
                  </a:extLst>
                </a:gridCol>
                <a:gridCol w="1664227">
                  <a:extLst>
                    <a:ext uri="{9D8B030D-6E8A-4147-A177-3AD203B41FA5}">
                      <a16:colId xmlns:a16="http://schemas.microsoft.com/office/drawing/2014/main" val="2850993286"/>
                    </a:ext>
                  </a:extLst>
                </a:gridCol>
                <a:gridCol w="2042696">
                  <a:extLst>
                    <a:ext uri="{9D8B030D-6E8A-4147-A177-3AD203B41FA5}">
                      <a16:colId xmlns:a16="http://schemas.microsoft.com/office/drawing/2014/main" val="299237222"/>
                    </a:ext>
                  </a:extLst>
                </a:gridCol>
                <a:gridCol w="1458622">
                  <a:extLst>
                    <a:ext uri="{9D8B030D-6E8A-4147-A177-3AD203B41FA5}">
                      <a16:colId xmlns:a16="http://schemas.microsoft.com/office/drawing/2014/main" val="3934194885"/>
                    </a:ext>
                  </a:extLst>
                </a:gridCol>
                <a:gridCol w="1829278">
                  <a:extLst>
                    <a:ext uri="{9D8B030D-6E8A-4147-A177-3AD203B41FA5}">
                      <a16:colId xmlns:a16="http://schemas.microsoft.com/office/drawing/2014/main" val="894041344"/>
                    </a:ext>
                  </a:extLst>
                </a:gridCol>
              </a:tblGrid>
              <a:tr h="2550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64684"/>
                  </a:ext>
                </a:extLst>
              </a:tr>
              <a:tr h="35564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946" marR="61946" marT="0" marB="0" anchor="ctr">
                    <a:solidFill>
                      <a:srgbClr val="424E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3-х </a:t>
                      </a:r>
                      <a:r>
                        <a:rPr kumimoji="0" lang="ru-RU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3-6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мес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6-12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мес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Более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года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04526"/>
                  </a:ext>
                </a:extLst>
              </a:tr>
              <a:tr h="3180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СОЮЗАТОМСТРОЙ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(54%)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 (4%)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 (8%)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 (34%)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25597"/>
                  </a:ext>
                </a:extLst>
              </a:tr>
              <a:tr h="3468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СОЮЗАТОМПРОЕКТ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 (33%)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 (20%)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 (22%)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(25%) 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49758"/>
                  </a:ext>
                </a:extLst>
              </a:tr>
              <a:tr h="388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СОЮЗАТОМГЕО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(25%)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(50%)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(25%)</a:t>
                      </a: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46" marR="619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989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8360" y="747815"/>
            <a:ext cx="380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По срокам неисполнения договоров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8048" y="2863552"/>
            <a:ext cx="505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Основные причины неисполнения договоров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</p:nvPr>
        </p:nvGraphicFramePr>
        <p:xfrm>
          <a:off x="847727" y="3227435"/>
          <a:ext cx="10563222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721">
                  <a:extLst>
                    <a:ext uri="{9D8B030D-6E8A-4147-A177-3AD203B41FA5}">
                      <a16:colId xmlns:a16="http://schemas.microsoft.com/office/drawing/2014/main" val="2669463177"/>
                    </a:ext>
                  </a:extLst>
                </a:gridCol>
                <a:gridCol w="3276279">
                  <a:extLst>
                    <a:ext uri="{9D8B030D-6E8A-4147-A177-3AD203B41FA5}">
                      <a16:colId xmlns:a16="http://schemas.microsoft.com/office/drawing/2014/main" val="2199248721"/>
                    </a:ext>
                  </a:extLst>
                </a:gridCol>
                <a:gridCol w="3028997">
                  <a:extLst>
                    <a:ext uri="{9D8B030D-6E8A-4147-A177-3AD203B41FA5}">
                      <a16:colId xmlns:a16="http://schemas.microsoft.com/office/drawing/2014/main" val="911503493"/>
                    </a:ext>
                  </a:extLst>
                </a:gridCol>
                <a:gridCol w="2650225">
                  <a:extLst>
                    <a:ext uri="{9D8B030D-6E8A-4147-A177-3AD203B41FA5}">
                      <a16:colId xmlns:a16="http://schemas.microsoft.com/office/drawing/2014/main" val="3527999141"/>
                    </a:ext>
                  </a:extLst>
                </a:gridCol>
              </a:tblGrid>
              <a:tr h="28201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СРО «СОЮЗАТОМСТРОЙ»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СРО «СОЮЗАТОМПРОЕКТ»</a:t>
                      </a:r>
                      <a:endParaRPr lang="ru-RU" sz="1200" b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СРО «СОЮЗАТОМГЕО»</a:t>
                      </a:r>
                      <a:endParaRPr lang="ru-RU" sz="1200" b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31083"/>
                  </a:ext>
                </a:extLst>
              </a:tr>
              <a:tr h="13992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Причины</a:t>
                      </a:r>
                      <a:r>
                        <a:rPr lang="ru-RU" sz="1200" b="0" baseline="0" dirty="0">
                          <a:solidFill>
                            <a:srgbClr val="002060"/>
                          </a:solidFill>
                        </a:rPr>
                        <a:t> не предоставления сведений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rgbClr val="002060"/>
                          </a:solidFill>
                        </a:rPr>
                        <a:t>по исполнению договоров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rgbClr val="002060"/>
                          </a:solidFill>
                        </a:rPr>
                        <a:t>в срок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-452438" algn="l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27%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- длительное оформление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</a:rPr>
                        <a:t>доп.соглашений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541338" marR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31%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документы по исполнению на приемке у заказчика;</a:t>
                      </a:r>
                    </a:p>
                    <a:p>
                      <a:pPr marL="541338" marR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27%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по вине заказчика;</a:t>
                      </a:r>
                    </a:p>
                    <a:p>
                      <a:pPr marL="541338" indent="-541338" algn="l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</a:rPr>
                        <a:t>15%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по вине исполнителя.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-452438" algn="l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23%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- документация</a:t>
                      </a:r>
                      <a:r>
                        <a:rPr lang="ru-RU" sz="1200" b="0" baseline="0" dirty="0">
                          <a:solidFill>
                            <a:srgbClr val="002060"/>
                          </a:solidFill>
                        </a:rPr>
                        <a:t> на госэкспертизе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452438" marR="0" indent="-452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8%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документы по исполнению на приемке у заказчика;</a:t>
                      </a:r>
                    </a:p>
                    <a:p>
                      <a:pPr marL="541338" marR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19%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по вине заказчика;</a:t>
                      </a:r>
                    </a:p>
                    <a:p>
                      <a:pPr marL="541338" indent="-541338" algn="l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</a:rPr>
                        <a:t>45%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по вине исполнителя.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25%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документы по исполнению на приемке у заказчика;</a:t>
                      </a:r>
                    </a:p>
                    <a:p>
                      <a:pPr marL="541338" marR="0" lvl="0" indent="-541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</a:rPr>
                        <a:t>50%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по вине заказчика;</a:t>
                      </a:r>
                    </a:p>
                    <a:p>
                      <a:pPr marL="541338" indent="-541338" algn="l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</a:rPr>
                        <a:t>25%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</a:rPr>
                        <a:t> - по вине исполнителя.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361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89743" y="5033983"/>
            <a:ext cx="517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6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Наибольшее количество неисполненных договоров </a:t>
            </a:r>
          </a:p>
        </p:txBody>
      </p:sp>
      <p:graphicFrame>
        <p:nvGraphicFramePr>
          <p:cNvPr id="13" name="Объект 4"/>
          <p:cNvGraphicFramePr>
            <a:graphicFrameLocks/>
          </p:cNvGraphicFramePr>
          <p:nvPr/>
        </p:nvGraphicFramePr>
        <p:xfrm>
          <a:off x="2576203" y="5438680"/>
          <a:ext cx="6984611" cy="120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863">
                  <a:extLst>
                    <a:ext uri="{9D8B030D-6E8A-4147-A177-3AD203B41FA5}">
                      <a16:colId xmlns:a16="http://schemas.microsoft.com/office/drawing/2014/main" val="2199248721"/>
                    </a:ext>
                  </a:extLst>
                </a:gridCol>
                <a:gridCol w="3385748">
                  <a:extLst>
                    <a:ext uri="{9D8B030D-6E8A-4147-A177-3AD203B41FA5}">
                      <a16:colId xmlns:a16="http://schemas.microsoft.com/office/drawing/2014/main" val="911503493"/>
                    </a:ext>
                  </a:extLst>
                </a:gridCol>
              </a:tblGrid>
              <a:tr h="3397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СРО «СОЮЗАТОМСТРОЙ»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СРО «СОЮЗАТОМПРОЕКТ»</a:t>
                      </a:r>
                      <a:endParaRPr lang="ru-RU" sz="1200" b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31083"/>
                  </a:ext>
                </a:extLst>
              </a:tr>
              <a:tr h="862891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АО «ФЦНИВИ «СНПО» «Элерон» - 5;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АО «ЭЦМ» -5.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АО «ЦПТИ» - 5;  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ООО «Комплексный проект»- 4;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АО «АЭП» – 4.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3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9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266765" y="151157"/>
            <a:ext cx="7823101" cy="343560"/>
          </a:xfrm>
        </p:spPr>
        <p:txBody>
          <a:bodyPr>
            <a:normAutofit fontScale="90000"/>
          </a:bodyPr>
          <a:lstStyle/>
          <a:p>
            <a:r>
              <a:rPr lang="ru-RU" dirty="0"/>
              <a:t>Несчастные случаи на строительных площадках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700527" y="1227910"/>
          <a:ext cx="10507404" cy="489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24425" y="44409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975" y="53566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5250" y="53566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5557" y="53566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4307" y="53566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559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8710" y="2613392"/>
            <a:ext cx="7034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Образовательный </a:t>
            </a:r>
          </a:p>
          <a:p>
            <a:pPr algn="ctr"/>
            <a:r>
              <a:rPr lang="ru-RU" sz="5000" b="1" dirty="0">
                <a:solidFill>
                  <a:srgbClr val="002060"/>
                </a:solidFill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04284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6" name="Диаграмма 2"/>
          <p:cNvGraphicFramePr>
            <a:graphicFrameLocks/>
          </p:cNvGraphicFramePr>
          <p:nvPr/>
        </p:nvGraphicFramePr>
        <p:xfrm>
          <a:off x="1169687" y="1582082"/>
          <a:ext cx="9239067" cy="483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57249" y="799511"/>
            <a:ext cx="9551505" cy="453125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Arial"/>
              </a:rPr>
              <a:t>За период с 2010 по 2022 г.г. повысили  квалификацию –                                              </a:t>
            </a:r>
            <a:r>
              <a:rPr lang="ru-RU" sz="1800" b="1" dirty="0">
                <a:solidFill>
                  <a:srgbClr val="C00000"/>
                </a:solidFill>
                <a:effectLst/>
              </a:rPr>
              <a:t>33674 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/>
              </a:rPr>
              <a:t>руководителей и специалистов из них 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/>
              </a:rPr>
              <a:t>19856</a:t>
            </a:r>
            <a:r>
              <a:rPr lang="ru-RU" sz="1800" b="1" dirty="0">
                <a:solidFill>
                  <a:srgbClr val="002060"/>
                </a:solidFill>
                <a:effectLst/>
                <a:latin typeface="Arial"/>
              </a:rPr>
              <a:t> в НОУ ДПО «УЦПР»</a:t>
            </a:r>
          </a:p>
        </p:txBody>
      </p:sp>
      <p:sp>
        <p:nvSpPr>
          <p:cNvPr id="8" name="Левая круглая скобка 7"/>
          <p:cNvSpPr/>
          <p:nvPr/>
        </p:nvSpPr>
        <p:spPr>
          <a:xfrm rot="16200000">
            <a:off x="8453191" y="4720242"/>
            <a:ext cx="201091" cy="3350489"/>
          </a:xfrm>
          <a:prstGeom prst="leftBracke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6505" y="6141482"/>
            <a:ext cx="4775752" cy="40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Arial"/>
              </a:rPr>
              <a:t>НОУ ДПО «УЦПР» – базовый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Arial"/>
              </a:rPr>
              <a:t> учебный центр СРО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1067" y="3838222"/>
            <a:ext cx="676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1040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7156" y="2817454"/>
            <a:ext cx="668438" cy="34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2570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94527" y="2142822"/>
            <a:ext cx="668438" cy="34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3535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6538" y="2252548"/>
            <a:ext cx="668438" cy="34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3726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4976" y="1582082"/>
            <a:ext cx="864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4324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66987" y="1819079"/>
            <a:ext cx="651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4079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78067" y="2289777"/>
            <a:ext cx="668438" cy="34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3394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37956" y="3081867"/>
            <a:ext cx="1093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2316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16378" y="3691523"/>
            <a:ext cx="739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1700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88340" y="3691523"/>
            <a:ext cx="68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1706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96848" y="3677637"/>
            <a:ext cx="1065968" cy="34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1737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95196" y="3681428"/>
            <a:ext cx="772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4223D"/>
                </a:solidFill>
              </a:rPr>
              <a:t>1847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042937" y="114500"/>
            <a:ext cx="8189201" cy="449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/>
              <a:t>Динамика Образовательного проекта 2010-2022 гг.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40" y="3677637"/>
            <a:ext cx="74377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CD8CF4-1ADF-47F3-9B8A-D0497050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1894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71EB594-7C5D-4932-A93F-8D2A56DCB244}"/>
              </a:ext>
            </a:extLst>
          </p:cNvPr>
          <p:cNvSpPr txBox="1">
            <a:spLocks/>
          </p:cNvSpPr>
          <p:nvPr/>
        </p:nvSpPr>
        <p:spPr>
          <a:xfrm>
            <a:off x="3022278" y="167154"/>
            <a:ext cx="9308690" cy="34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434F9B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/>
              <a:t>Динамика изменения состава СРО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A325D4-309E-44DB-B801-395F4AEAAEDF}"/>
              </a:ext>
            </a:extLst>
          </p:cNvPr>
          <p:cNvGraphicFramePr/>
          <p:nvPr/>
        </p:nvGraphicFramePr>
        <p:xfrm>
          <a:off x="550743" y="937605"/>
          <a:ext cx="9226999" cy="403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6AD2CD8-67D4-49BF-B986-39B2213EE473}"/>
              </a:ext>
            </a:extLst>
          </p:cNvPr>
          <p:cNvCxnSpPr/>
          <p:nvPr/>
        </p:nvCxnSpPr>
        <p:spPr>
          <a:xfrm>
            <a:off x="8274071" y="2178045"/>
            <a:ext cx="753537" cy="2920409"/>
          </a:xfrm>
          <a:prstGeom prst="line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8C69D9-023C-4B49-839E-2AA6D1E4F00C}"/>
              </a:ext>
            </a:extLst>
          </p:cNvPr>
          <p:cNvSpPr txBox="1"/>
          <p:nvPr/>
        </p:nvSpPr>
        <p:spPr>
          <a:xfrm rot="16200000">
            <a:off x="-1003358" y="2057880"/>
            <a:ext cx="2822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Количество организаций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2CD98-B12D-4877-AE73-0743C67FB0DB}"/>
              </a:ext>
            </a:extLst>
          </p:cNvPr>
          <p:cNvSpPr txBox="1"/>
          <p:nvPr/>
        </p:nvSpPr>
        <p:spPr>
          <a:xfrm>
            <a:off x="9171182" y="4354286"/>
            <a:ext cx="26798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Стадия приема: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СОЮЗАТОМСТРОЙ – 3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СОЮЗАТОМПРОЕКТ – 5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СОЮЗАТОМГЕО – 3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6F7A628-57F3-49E8-A0E5-A4D8104A56C7}"/>
              </a:ext>
            </a:extLst>
          </p:cNvPr>
          <p:cNvGraphicFramePr>
            <a:graphicFrameLocks noGrp="1"/>
          </p:cNvGraphicFramePr>
          <p:nvPr/>
        </p:nvGraphicFramePr>
        <p:xfrm>
          <a:off x="7698520" y="828113"/>
          <a:ext cx="4386575" cy="1764226"/>
        </p:xfrm>
        <a:graphic>
          <a:graphicData uri="http://schemas.openxmlformats.org/drawingml/2006/table">
            <a:tbl>
              <a:tblPr firstRow="1" bandRow="1"/>
              <a:tblGrid>
                <a:gridCol w="2257442">
                  <a:extLst>
                    <a:ext uri="{9D8B030D-6E8A-4147-A177-3AD203B41FA5}">
                      <a16:colId xmlns:a16="http://schemas.microsoft.com/office/drawing/2014/main" val="821264489"/>
                    </a:ext>
                  </a:extLst>
                </a:gridCol>
                <a:gridCol w="973295">
                  <a:extLst>
                    <a:ext uri="{9D8B030D-6E8A-4147-A177-3AD203B41FA5}">
                      <a16:colId xmlns:a16="http://schemas.microsoft.com/office/drawing/2014/main" val="660914934"/>
                    </a:ext>
                  </a:extLst>
                </a:gridCol>
                <a:gridCol w="1155838">
                  <a:extLst>
                    <a:ext uri="{9D8B030D-6E8A-4147-A177-3AD203B41FA5}">
                      <a16:colId xmlns:a16="http://schemas.microsoft.com/office/drawing/2014/main" val="2475095895"/>
                    </a:ext>
                  </a:extLst>
                </a:gridCol>
              </a:tblGrid>
              <a:tr h="30454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2022 год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4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919655"/>
                  </a:ext>
                </a:extLst>
              </a:tr>
              <a:tr h="343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Принято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Исключено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29277"/>
                  </a:ext>
                </a:extLst>
              </a:tr>
              <a:tr h="3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СОЮЗАТОМСТРОЙ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75516"/>
                  </a:ext>
                </a:extLst>
              </a:tr>
              <a:tr h="3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E78F4D"/>
                          </a:solidFill>
                          <a:latin typeface="+mn-lt"/>
                        </a:rPr>
                        <a:t>СОЮЗАТОМПРОЕКТ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56071"/>
                  </a:ext>
                </a:extLst>
              </a:tr>
              <a:tr h="37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548235"/>
                          </a:solidFill>
                          <a:latin typeface="+mn-lt"/>
                        </a:rPr>
                        <a:t>СОЮЗАТОМГЕО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34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2684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647AB60-095C-4F57-BE8A-1F216444AA70}"/>
              </a:ext>
            </a:extLst>
          </p:cNvPr>
          <p:cNvSpPr txBox="1"/>
          <p:nvPr/>
        </p:nvSpPr>
        <p:spPr>
          <a:xfrm>
            <a:off x="285874" y="5507730"/>
            <a:ext cx="2593963" cy="892552"/>
          </a:xfrm>
          <a:prstGeom prst="rect">
            <a:avLst/>
          </a:prstGeom>
          <a:noFill/>
          <a:ln w="15875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4472C4">
                    <a:lumMod val="75000"/>
                  </a:srgbClr>
                </a:solidFill>
              </a:rPr>
              <a:t>1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</a:rPr>
              <a:t> - добровольный выход;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4472C4">
                    <a:lumMod val="75000"/>
                  </a:srgbClr>
                </a:solidFill>
              </a:rPr>
              <a:t>4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несоответствие требованиям,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неисполнение предписаний,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неуплата взносов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501552-F566-4BA4-994B-D5267F0551A8}"/>
              </a:ext>
            </a:extLst>
          </p:cNvPr>
          <p:cNvSpPr txBox="1"/>
          <p:nvPr/>
        </p:nvSpPr>
        <p:spPr>
          <a:xfrm>
            <a:off x="550743" y="5148579"/>
            <a:ext cx="696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Основания исключения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организаций: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E701B-DD03-492A-8569-37A727B4318D}"/>
              </a:ext>
            </a:extLst>
          </p:cNvPr>
          <p:cNvSpPr txBox="1"/>
          <p:nvPr/>
        </p:nvSpPr>
        <p:spPr>
          <a:xfrm>
            <a:off x="2953151" y="5503773"/>
            <a:ext cx="2649639" cy="892552"/>
          </a:xfrm>
          <a:prstGeom prst="rect">
            <a:avLst/>
          </a:prstGeom>
          <a:noFill/>
          <a:ln w="15875"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ED7D31">
                    <a:lumMod val="75000"/>
                  </a:srgbClr>
                </a:solidFill>
              </a:rPr>
              <a:t>3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A671C"/>
                </a:solidFill>
                <a:effectLst/>
                <a:uLnTx/>
                <a:uFillTx/>
              </a:rPr>
              <a:t>добровольный выход;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ED7D31">
                    <a:lumMod val="75000"/>
                  </a:srgbClr>
                </a:solidFill>
              </a:rPr>
              <a:t>5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несоответствие требованиям,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неисполнение предписаний,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неуплата взносов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BC9A3-5492-4091-ABE5-CEAB979BA773}"/>
              </a:ext>
            </a:extLst>
          </p:cNvPr>
          <p:cNvSpPr txBox="1"/>
          <p:nvPr/>
        </p:nvSpPr>
        <p:spPr>
          <a:xfrm>
            <a:off x="5694670" y="5512701"/>
            <a:ext cx="2674267" cy="892552"/>
          </a:xfrm>
          <a:prstGeom prst="rect">
            <a:avLst/>
          </a:prstGeom>
          <a:noFill/>
          <a:ln w="15875"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kern="0" dirty="0">
                <a:solidFill>
                  <a:srgbClr val="2A6E2D"/>
                </a:solidFill>
              </a:rPr>
              <a:t>4</a:t>
            </a:r>
            <a:r>
              <a:rPr lang="ru-RU" sz="1200" b="1" kern="0" dirty="0">
                <a:solidFill>
                  <a:srgbClr val="2A6E2D"/>
                </a:solidFill>
              </a:rPr>
              <a:t> </a:t>
            </a:r>
            <a:r>
              <a:rPr lang="ru-RU" sz="1200" kern="0" dirty="0">
                <a:solidFill>
                  <a:prstClr val="black"/>
                </a:solidFill>
              </a:rPr>
              <a:t>- </a:t>
            </a:r>
            <a:r>
              <a:rPr lang="ru-RU" sz="1200" b="1" kern="0" dirty="0">
                <a:solidFill>
                  <a:srgbClr val="548235"/>
                </a:solidFill>
              </a:rPr>
              <a:t>добровольный выход;</a:t>
            </a:r>
          </a:p>
          <a:p>
            <a:pPr lvl="0">
              <a:defRPr/>
            </a:pPr>
            <a:r>
              <a:rPr lang="ru-RU" sz="1400" b="1" kern="0" dirty="0">
                <a:solidFill>
                  <a:srgbClr val="2A6E2D"/>
                </a:solidFill>
              </a:rPr>
              <a:t>2</a:t>
            </a:r>
            <a:r>
              <a:rPr lang="ru-RU" sz="1200" kern="0" dirty="0">
                <a:solidFill>
                  <a:prstClr val="black"/>
                </a:solidFill>
              </a:rPr>
              <a:t> – несоответствие требованиям, </a:t>
            </a:r>
          </a:p>
          <a:p>
            <a:pPr lvl="0">
              <a:defRPr/>
            </a:pPr>
            <a:r>
              <a:rPr lang="ru-RU" sz="1200" kern="0" dirty="0">
                <a:solidFill>
                  <a:prstClr val="black"/>
                </a:solidFill>
              </a:rPr>
              <a:t>      неисполнение предписаний, </a:t>
            </a:r>
          </a:p>
          <a:p>
            <a:pPr lvl="0">
              <a:defRPr/>
            </a:pPr>
            <a:r>
              <a:rPr lang="ru-RU" sz="1200" kern="0" dirty="0">
                <a:solidFill>
                  <a:prstClr val="black"/>
                </a:solidFill>
              </a:rPr>
              <a:t>       неуплата </a:t>
            </a:r>
            <a:r>
              <a:rPr lang="ru-RU" sz="1200" kern="0" dirty="0"/>
              <a:t>взносов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3D9AAC9-F187-43BE-855F-A53657492244}"/>
              </a:ext>
            </a:extLst>
          </p:cNvPr>
          <p:cNvCxnSpPr>
            <a:cxnSpLocks/>
          </p:cNvCxnSpPr>
          <p:nvPr/>
        </p:nvCxnSpPr>
        <p:spPr>
          <a:xfrm>
            <a:off x="6052055" y="1049887"/>
            <a:ext cx="11385" cy="32234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dash"/>
            <a:miter lim="800000"/>
          </a:ln>
          <a:effectLst/>
        </p:spPr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8AA988-6AAC-47AD-BCF1-81EF8CB8E09F}"/>
              </a:ext>
            </a:extLst>
          </p:cNvPr>
          <p:cNvCxnSpPr/>
          <p:nvPr/>
        </p:nvCxnSpPr>
        <p:spPr>
          <a:xfrm>
            <a:off x="3934047" y="937605"/>
            <a:ext cx="4946" cy="29007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C8AA988-6AAC-47AD-BCF1-81EF8CB8E09F}"/>
              </a:ext>
            </a:extLst>
          </p:cNvPr>
          <p:cNvCxnSpPr>
            <a:stCxn id="6" idx="0"/>
          </p:cNvCxnSpPr>
          <p:nvPr/>
        </p:nvCxnSpPr>
        <p:spPr>
          <a:xfrm>
            <a:off x="5164242" y="937605"/>
            <a:ext cx="13814" cy="29007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C8AA988-6AAC-47AD-BCF1-81EF8CB8E09F}"/>
              </a:ext>
            </a:extLst>
          </p:cNvPr>
          <p:cNvCxnSpPr/>
          <p:nvPr/>
        </p:nvCxnSpPr>
        <p:spPr>
          <a:xfrm>
            <a:off x="6337579" y="2904722"/>
            <a:ext cx="6314" cy="9336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C8AA988-6AAC-47AD-BCF1-81EF8CB8E09F}"/>
              </a:ext>
            </a:extLst>
          </p:cNvPr>
          <p:cNvCxnSpPr/>
          <p:nvPr/>
        </p:nvCxnSpPr>
        <p:spPr>
          <a:xfrm>
            <a:off x="9262981" y="2838764"/>
            <a:ext cx="0" cy="99958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C8AA988-6AAC-47AD-BCF1-81EF8CB8E09F}"/>
              </a:ext>
            </a:extLst>
          </p:cNvPr>
          <p:cNvCxnSpPr/>
          <p:nvPr/>
        </p:nvCxnSpPr>
        <p:spPr>
          <a:xfrm>
            <a:off x="6979086" y="2904722"/>
            <a:ext cx="1" cy="9336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C8AA988-6AAC-47AD-BCF1-81EF8CB8E09F}"/>
              </a:ext>
            </a:extLst>
          </p:cNvPr>
          <p:cNvCxnSpPr/>
          <p:nvPr/>
        </p:nvCxnSpPr>
        <p:spPr>
          <a:xfrm>
            <a:off x="7573432" y="2904722"/>
            <a:ext cx="0" cy="9336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9269773" y="3543796"/>
            <a:ext cx="501177" cy="252713"/>
          </a:xfrm>
          <a:prstGeom prst="roundRect">
            <a:avLst/>
          </a:prstGeom>
          <a:solidFill>
            <a:srgbClr val="669900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77</a:t>
            </a:r>
            <a:endParaRPr lang="ru-RU" sz="1200" b="1" dirty="0"/>
          </a:p>
        </p:txBody>
      </p:sp>
      <p:sp>
        <p:nvSpPr>
          <p:cNvPr id="42" name="TextBox 1"/>
          <p:cNvSpPr txBox="1">
            <a:spLocks noChangeAspect="1"/>
          </p:cNvSpPr>
          <p:nvPr/>
        </p:nvSpPr>
        <p:spPr>
          <a:xfrm>
            <a:off x="7519459" y="3159556"/>
            <a:ext cx="611038" cy="304637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n>
                  <a:solidFill>
                    <a:srgbClr val="1F4E79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145</a:t>
            </a:r>
          </a:p>
        </p:txBody>
      </p:sp>
      <p:sp>
        <p:nvSpPr>
          <p:cNvPr id="43" name="TextBox 1"/>
          <p:cNvSpPr txBox="1">
            <a:spLocks noChangeAspect="1"/>
          </p:cNvSpPr>
          <p:nvPr/>
        </p:nvSpPr>
        <p:spPr>
          <a:xfrm>
            <a:off x="5667410" y="2955566"/>
            <a:ext cx="611038" cy="304637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C55A11"/>
                </a:solidFill>
              </a:rPr>
              <a:t>131</a:t>
            </a:r>
          </a:p>
        </p:txBody>
      </p:sp>
      <p:sp>
        <p:nvSpPr>
          <p:cNvPr id="45" name="TextBox 1"/>
          <p:cNvSpPr txBox="1">
            <a:spLocks noChangeAspect="1"/>
          </p:cNvSpPr>
          <p:nvPr/>
        </p:nvSpPr>
        <p:spPr>
          <a:xfrm>
            <a:off x="848265" y="3410414"/>
            <a:ext cx="611038" cy="354192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C55A11"/>
                </a:solidFill>
              </a:rPr>
              <a:t>58</a:t>
            </a:r>
          </a:p>
          <a:p>
            <a:endParaRPr lang="ru-RU" sz="1200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96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23" name="Диаграмма 2"/>
          <p:cNvGraphicFramePr>
            <a:graphicFrameLocks noGrp="1"/>
          </p:cNvGraphicFramePr>
          <p:nvPr>
            <p:ph idx="1"/>
          </p:nvPr>
        </p:nvGraphicFramePr>
        <p:xfrm>
          <a:off x="748333" y="996339"/>
          <a:ext cx="10595114" cy="751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821983" y="102288"/>
            <a:ext cx="8153400" cy="3962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Бюджет образовательного проекта СРО (в млн. руб.)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7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95780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676" y="908934"/>
            <a:ext cx="11873212" cy="122768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Новые программы дополнительного профессионального образования в 2023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114" y="2370795"/>
            <a:ext cx="11873212" cy="7517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(С-10.9) (П-24) (ГЕО-10) «Менеджер по качеству. Разработка, внедрение и подготовка к сертификации СМК на основе требований ГОСТ Р ИСО 9001–2015 и ГОСТ  РВ 0015–002–2020»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676" y="4284700"/>
            <a:ext cx="11873213" cy="9119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(С-10.11) (П-26) (ГЕО-12) «Особенности положений стандарта ГОСТ ISO/IEC 17025-2019. Общие требования к компетентности испытательных и калибровочных лабораторий»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677" y="3298767"/>
            <a:ext cx="11873212" cy="8097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(С-10.10) (П-25) (ГЕО-11) «Внутренний аудитор СМК. Требования ГОСТ Р ИСО 19011–2021 к организации, планированию и проведению аудитов СМК, функционирующей на основе ГОСТ Р ИСО 9001–2015, ГОСТ РВ  0015–002–2020»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9489" y="5258764"/>
            <a:ext cx="11732399" cy="166199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lvl="0" algn="ctr"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</a:rPr>
              <a:t>(С-10.9) (П-24) (ГЕО-10) – февраль 2023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</a:rPr>
              <a:t>(С-10.10) (П-25) (ГЕО-11) – сентябрь 2023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ffectLst/>
              </a:rPr>
              <a:t>(С-10.11) (П-26) (ГЕО-12) – декабрь 2023</a:t>
            </a:r>
          </a:p>
          <a:p>
            <a:pPr lvl="0" algn="ctr">
              <a:lnSpc>
                <a:spcPct val="100000"/>
              </a:lnSpc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02454" y="92624"/>
            <a:ext cx="4291345" cy="4984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Программный 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227541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178" y="129278"/>
            <a:ext cx="9426222" cy="344856"/>
          </a:xfrm>
        </p:spPr>
        <p:txBody>
          <a:bodyPr/>
          <a:lstStyle/>
          <a:p>
            <a:r>
              <a:rPr lang="ru-RU" dirty="0"/>
              <a:t>Программы ДПО для подготовки прохождения 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919111" y="965198"/>
          <a:ext cx="76764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58397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679358" y="111813"/>
            <a:ext cx="4521667" cy="3962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/>
              <a:t>Аттестация руководителей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496" y="1453471"/>
            <a:ext cx="3327079" cy="60823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СРО  «СОЮЗАТОМСТРОЙ»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5617" y="1450564"/>
            <a:ext cx="3303626" cy="611140"/>
          </a:xfrm>
          <a:prstGeom prst="rect">
            <a:avLst/>
          </a:prstGeom>
          <a:solidFill>
            <a:srgbClr val="E78F4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СРО «СОЮЗАТОМПРОЕКТ»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56285" y="1479432"/>
            <a:ext cx="3303626" cy="595669"/>
          </a:xfrm>
          <a:prstGeom prst="rect">
            <a:avLst/>
          </a:prstGeom>
          <a:solidFill>
            <a:srgbClr val="2A6E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СРО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«СОЮЗАТОМГЕО»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496" y="2107015"/>
            <a:ext cx="3327079" cy="7290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2801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9192" y="2095560"/>
            <a:ext cx="3303626" cy="709884"/>
          </a:xfrm>
          <a:prstGeom prst="rect">
            <a:avLst/>
          </a:prstGeom>
          <a:solidFill>
            <a:srgbClr val="E78F4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1613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56285" y="2126153"/>
            <a:ext cx="3303626" cy="709887"/>
          </a:xfrm>
          <a:prstGeom prst="rect">
            <a:avLst/>
          </a:prstGeom>
          <a:solidFill>
            <a:srgbClr val="2A6E2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606</a:t>
            </a:r>
            <a:r>
              <a:rPr lang="ru-RU" sz="2000" b="1" dirty="0">
                <a:solidFill>
                  <a:schemeClr val="bg1"/>
                </a:solidFill>
              </a:rPr>
              <a:t>       </a:t>
            </a:r>
            <a:r>
              <a:rPr lang="ru-RU" sz="2000" b="1" dirty="0"/>
              <a:t>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1495" y="2881351"/>
            <a:ext cx="1688615" cy="57606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2649(+)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5050" y="2883423"/>
            <a:ext cx="1533525" cy="58521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152 (-)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5617" y="2872199"/>
            <a:ext cx="1628958" cy="58521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1593 (+)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7434" y="2883424"/>
            <a:ext cx="1571809" cy="585216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 (-)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8456283" y="2912259"/>
            <a:ext cx="1611641" cy="58521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581(+)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10188102" y="2912259"/>
            <a:ext cx="1585419" cy="585216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25 (-)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029803" y="5769823"/>
            <a:ext cx="7820775" cy="72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434F9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002060"/>
                </a:solidFill>
              </a:rPr>
              <a:t>         </a:t>
            </a:r>
            <a:r>
              <a:rPr lang="ru-RU" sz="2000" b="1" dirty="0">
                <a:solidFill>
                  <a:srgbClr val="002060"/>
                </a:solidFill>
              </a:rPr>
              <a:t>ПЛАН на 2023 год – 300  руководителей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495" y="3610842"/>
            <a:ext cx="3327080" cy="7238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14% </a:t>
            </a:r>
            <a:r>
              <a:rPr lang="ru-RU" dirty="0">
                <a:solidFill>
                  <a:schemeClr val="tx1"/>
                </a:solidFill>
              </a:rPr>
              <a:t>организаций  не проходят аттестацию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5617" y="3602151"/>
            <a:ext cx="3303626" cy="7325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10%  </a:t>
            </a:r>
            <a:r>
              <a:rPr lang="ru-RU" dirty="0">
                <a:solidFill>
                  <a:schemeClr val="tx1"/>
                </a:solidFill>
              </a:rPr>
              <a:t>организаций                  не проходят аттестацию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56283" y="3625248"/>
            <a:ext cx="3317238" cy="70938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8% </a:t>
            </a:r>
            <a:r>
              <a:rPr lang="ru-RU" dirty="0">
                <a:solidFill>
                  <a:schemeClr val="tx1"/>
                </a:solidFill>
              </a:rPr>
              <a:t>организаций                  не проходят аттестацию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11495" y="4451643"/>
            <a:ext cx="11262025" cy="1318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434F9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В 2022 г. прошли аттестацию в ЦАК  – 366 руководителей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СТРОИТЕЛЬСТВО - </a:t>
            </a:r>
            <a:r>
              <a:rPr lang="ru-RU" sz="1800" b="1" dirty="0">
                <a:solidFill>
                  <a:srgbClr val="002060"/>
                </a:solidFill>
              </a:rPr>
              <a:t>152</a:t>
            </a:r>
            <a:r>
              <a:rPr lang="ru-RU" sz="1800" dirty="0">
                <a:solidFill>
                  <a:srgbClr val="002060"/>
                </a:solidFill>
              </a:rPr>
              <a:t>, ПРОЕКТИРОВАНИЕ - </a:t>
            </a:r>
            <a:r>
              <a:rPr lang="ru-RU" sz="1800" b="1" dirty="0">
                <a:solidFill>
                  <a:srgbClr val="002060"/>
                </a:solidFill>
              </a:rPr>
              <a:t>152</a:t>
            </a:r>
            <a:r>
              <a:rPr lang="ru-RU" sz="1800" dirty="0">
                <a:solidFill>
                  <a:srgbClr val="002060"/>
                </a:solidFill>
              </a:rPr>
              <a:t>, ИЗЫСКАНИЯ - </a:t>
            </a:r>
            <a:r>
              <a:rPr lang="ru-RU" sz="1800" b="1" dirty="0">
                <a:solidFill>
                  <a:srgbClr val="002060"/>
                </a:solidFill>
              </a:rPr>
              <a:t>62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33885" y="729937"/>
            <a:ext cx="11034240" cy="67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434F9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За период с 2011 по 2022 г.г. прошли аттестацию 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5020 </a:t>
            </a:r>
            <a:r>
              <a:rPr lang="ru-RU" dirty="0">
                <a:solidFill>
                  <a:srgbClr val="002060"/>
                </a:solidFill>
              </a:rPr>
              <a:t>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722614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857374" y="204680"/>
            <a:ext cx="8772526" cy="3435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/>
              <a:t>Квалификационные стандарты СРО атомной отрасли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659712" y="1767392"/>
            <a:ext cx="8631892" cy="738262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СРО атомной отрасли разработано и утверждено </a:t>
            </a:r>
          </a:p>
          <a:p>
            <a:pPr lvl="0" algn="ctr"/>
            <a:r>
              <a:rPr lang="ru-RU" sz="2000" b="1" kern="0" dirty="0">
                <a:solidFill>
                  <a:prstClr val="white"/>
                </a:solidFill>
              </a:rPr>
              <a:t>121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квалификационных стандарта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04035" y="4464204"/>
            <a:ext cx="8387569" cy="660217"/>
          </a:xfrm>
          <a:prstGeom prst="round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b="1" kern="0" dirty="0">
                <a:solidFill>
                  <a:prstClr val="white"/>
                </a:solidFill>
              </a:rPr>
              <a:t>Для руководителей -</a:t>
            </a:r>
            <a:r>
              <a:rPr lang="ru-RU" sz="2400" b="1" kern="0" dirty="0">
                <a:solidFill>
                  <a:prstClr val="white"/>
                </a:solidFill>
              </a:rPr>
              <a:t> 41</a:t>
            </a:r>
            <a:r>
              <a:rPr lang="ru-RU" b="1" kern="0" dirty="0">
                <a:solidFill>
                  <a:prstClr val="white"/>
                </a:solidFill>
              </a:rPr>
              <a:t>, ИТР- </a:t>
            </a:r>
            <a:r>
              <a:rPr lang="ru-RU" sz="2400" b="1" kern="0" dirty="0">
                <a:solidFill>
                  <a:prstClr val="white"/>
                </a:solidFill>
              </a:rPr>
              <a:t>74</a:t>
            </a:r>
            <a:r>
              <a:rPr lang="ru-RU" b="1" kern="0" dirty="0">
                <a:solidFill>
                  <a:prstClr val="white"/>
                </a:solidFill>
              </a:rPr>
              <a:t>,  рабочих - </a:t>
            </a:r>
            <a:r>
              <a:rPr lang="ru-RU" sz="2400" b="1" kern="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37166" y="2555548"/>
            <a:ext cx="2291957" cy="850462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СТРОИТЕЛЬСТВО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37166" y="3774043"/>
            <a:ext cx="2291957" cy="56168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 КС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16778" y="2590100"/>
            <a:ext cx="2517759" cy="850462"/>
          </a:xfrm>
          <a:prstGeom prst="rect">
            <a:avLst/>
          </a:prstGeom>
          <a:solidFill>
            <a:srgbClr val="E78F4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ПРОЕКТИРОВАНИЕ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22192" y="2606798"/>
            <a:ext cx="2395430" cy="85046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Инженерные изыскания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716779" y="3819925"/>
            <a:ext cx="2517759" cy="564401"/>
          </a:xfrm>
          <a:prstGeom prst="rect">
            <a:avLst/>
          </a:prstGeom>
          <a:solidFill>
            <a:srgbClr val="E78F4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41 КС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727985" y="3819925"/>
            <a:ext cx="2395429" cy="5708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КС</a:t>
            </a:r>
          </a:p>
        </p:txBody>
      </p:sp>
      <p:sp>
        <p:nvSpPr>
          <p:cNvPr id="48" name="Стрелка вниз 47"/>
          <p:cNvSpPr/>
          <p:nvPr/>
        </p:nvSpPr>
        <p:spPr>
          <a:xfrm>
            <a:off x="2852852" y="3445328"/>
            <a:ext cx="503437" cy="288776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5740200" y="3451715"/>
            <a:ext cx="503437" cy="267066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8673980" y="3505714"/>
            <a:ext cx="503437" cy="274272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037276" y="5222487"/>
            <a:ext cx="8527958" cy="246221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Актуализация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стандартов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3162777" y="5535320"/>
          <a:ext cx="5912385" cy="97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795">
                  <a:extLst>
                    <a:ext uri="{9D8B030D-6E8A-4147-A177-3AD203B41FA5}">
                      <a16:colId xmlns:a16="http://schemas.microsoft.com/office/drawing/2014/main" val="3295645"/>
                    </a:ext>
                  </a:extLst>
                </a:gridCol>
                <a:gridCol w="1970795">
                  <a:extLst>
                    <a:ext uri="{9D8B030D-6E8A-4147-A177-3AD203B41FA5}">
                      <a16:colId xmlns:a16="http://schemas.microsoft.com/office/drawing/2014/main" val="725065507"/>
                    </a:ext>
                  </a:extLst>
                </a:gridCol>
                <a:gridCol w="1970795">
                  <a:extLst>
                    <a:ext uri="{9D8B030D-6E8A-4147-A177-3AD203B41FA5}">
                      <a16:colId xmlns:a16="http://schemas.microsoft.com/office/drawing/2014/main" val="2043726810"/>
                    </a:ext>
                  </a:extLst>
                </a:gridCol>
              </a:tblGrid>
              <a:tr h="4861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2023 год план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76930"/>
                  </a:ext>
                </a:extLst>
              </a:tr>
              <a:tr h="4861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24661"/>
                  </a:ext>
                </a:extLst>
              </a:tr>
            </a:tbl>
          </a:graphicData>
        </a:graphic>
      </p:graphicFrame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74576" y="872409"/>
            <a:ext cx="10446486" cy="7274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Квалификационный стандарт является основой для разработки руководством организации должностных инструкций с учетом конкретной специфики деятельности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данной 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282285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0716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8710" y="1890585"/>
            <a:ext cx="6935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>
                <a:solidFill>
                  <a:srgbClr val="002060"/>
                </a:solidFill>
              </a:rPr>
              <a:t>ЦЕНТР ТЕХНИЧЕСКИХ КОМПЕТЕНЦИЙ АТОМНОЙ ОТРАСЛИ</a:t>
            </a:r>
            <a:endParaRPr lang="ru-RU" sz="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5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dirty="0"/>
            </a:br>
            <a:r>
              <a:rPr lang="ru-RU" sz="2400" dirty="0"/>
              <a:t>      </a:t>
            </a:r>
            <a:r>
              <a:rPr lang="ru-RU" sz="2400" b="1" u="sng" dirty="0"/>
              <a:t>СТАНДАРТИЗАЦИЯ</a:t>
            </a:r>
            <a:r>
              <a:rPr lang="ru-RU" sz="2400" u="sng" dirty="0"/>
              <a:t> </a:t>
            </a:r>
            <a:r>
              <a:rPr lang="ru-RU" sz="2400" dirty="0"/>
              <a:t>    Итоги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3629337"/>
            <a:ext cx="1715136" cy="24312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3781737"/>
            <a:ext cx="1715136" cy="24312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4023037"/>
            <a:ext cx="1715136" cy="24312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4856" y="873214"/>
          <a:ext cx="9153834" cy="565411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66671">
                  <a:extLst>
                    <a:ext uri="{9D8B030D-6E8A-4147-A177-3AD203B41FA5}">
                      <a16:colId xmlns:a16="http://schemas.microsoft.com/office/drawing/2014/main" val="1631657387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565201179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1051335585"/>
                    </a:ext>
                  </a:extLst>
                </a:gridCol>
                <a:gridCol w="1288248">
                  <a:extLst>
                    <a:ext uri="{9D8B030D-6E8A-4147-A177-3AD203B41FA5}">
                      <a16:colId xmlns:a16="http://schemas.microsoft.com/office/drawing/2014/main" val="559576325"/>
                    </a:ext>
                  </a:extLst>
                </a:gridCol>
                <a:gridCol w="1824406">
                  <a:extLst>
                    <a:ext uri="{9D8B030D-6E8A-4147-A177-3AD203B41FA5}">
                      <a16:colId xmlns:a16="http://schemas.microsoft.com/office/drawing/2014/main" val="3379822684"/>
                    </a:ext>
                  </a:extLst>
                </a:gridCol>
                <a:gridCol w="1226872">
                  <a:extLst>
                    <a:ext uri="{9D8B030D-6E8A-4147-A177-3AD203B41FA5}">
                      <a16:colId xmlns:a16="http://schemas.microsoft.com/office/drawing/2014/main" val="1271712991"/>
                    </a:ext>
                  </a:extLst>
                </a:gridCol>
              </a:tblGrid>
              <a:tr h="5002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Национальные стандарты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Отраслевая стандартизация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/>
                        <a:t>СТО СРО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25761"/>
                  </a:ext>
                </a:extLst>
              </a:tr>
              <a:tr h="3825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29165"/>
                  </a:ext>
                </a:extLst>
              </a:tr>
              <a:tr h="485580"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50.04.07-2022 Система оценки соответствия. Аттестационные испытания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 НК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АО Концерн Росэнергоатом</a:t>
                      </a:r>
                    </a:p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управления проектами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АО КИС «ИСТОК»</a:t>
                      </a:r>
                    </a:p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Совмещенные строительно-монтажные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СТРОЙ</a:t>
                      </a:r>
                    </a:p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730298"/>
                  </a:ext>
                </a:extLst>
              </a:tr>
              <a:tr h="12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 координации работ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0704"/>
                  </a:ext>
                </a:extLst>
              </a:tr>
              <a:tr h="338730">
                <a:tc rowSpan="2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50.05.02-2022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ОС. Ультразвуковой контроль. Унифицированные методики контроля металла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Технология производства работ по дезактивации при выводе из эксплуатации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1423"/>
                  </a:ext>
                </a:extLst>
              </a:tr>
              <a:tr h="32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 организации финансирования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9692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50.05.02-2022 Система ОС. Ультразвуковой контроль. Унифицированные методики контроля металла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969091"/>
                  </a:ext>
                </a:extLst>
              </a:tr>
              <a:tr h="95177"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ППР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демонтажу оборудования при выводе из эксплуатации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46176"/>
                  </a:ext>
                </a:extLst>
              </a:tr>
              <a:tr h="618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 обеспечения документацией по производству работ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26082"/>
                  </a:ext>
                </a:extLst>
              </a:tr>
              <a:tr h="6404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50.05.02-2022 Система ОС. Ультразвуковой контроль. Унифицированные методики контроля металла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 разработки календарного плана производства работ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 разделов проектной документации вывода из эксплуатации блоков 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ПРОЕКТ</a:t>
                      </a:r>
                    </a:p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06785"/>
                  </a:ext>
                </a:extLst>
              </a:tr>
              <a:tr h="47969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70519-2022 «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Хвостохранилища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гидрометаллургических заводов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АО «</a:t>
                      </a:r>
                      <a:r>
                        <a:rPr lang="ru-RU" sz="1000" dirty="0" err="1"/>
                        <a:t>ВНИПИпт</a:t>
                      </a:r>
                      <a:r>
                        <a:rPr lang="ru-RU" sz="1000" dirty="0"/>
                        <a:t>»</a:t>
                      </a:r>
                    </a:p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управления проектами 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РАОС</a:t>
                      </a:r>
                    </a:p>
                    <a:p>
                      <a:pPr algn="ctr"/>
                      <a:r>
                        <a:rPr lang="ru-RU" sz="1200" dirty="0"/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проектов производства работ по демонтажу оборудования при выводе из эксплуатации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77811"/>
                  </a:ext>
                </a:extLst>
              </a:tr>
              <a:tr h="138318"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70517-2022 «Заводы гидрометаллургические уранодобывающих предприятий.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76176"/>
                  </a:ext>
                </a:extLst>
              </a:tr>
              <a:tr h="390265"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 координации работ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329257"/>
                  </a:ext>
                </a:extLst>
              </a:tr>
              <a:tr h="2524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 оценки воздействия на окружающую среду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ГЕО</a:t>
                      </a:r>
                    </a:p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360"/>
                  </a:ext>
                </a:extLst>
              </a:tr>
              <a:tr h="233083"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 Р 70518-2022 Метрологическое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втоматизированных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управления  АЭС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ГК «</a:t>
                      </a:r>
                      <a:r>
                        <a:rPr lang="ru-RU" sz="1000" dirty="0" err="1"/>
                        <a:t>Росатом</a:t>
                      </a:r>
                      <a:r>
                        <a:rPr lang="ru-RU" sz="1000" dirty="0"/>
                        <a:t>»</a:t>
                      </a:r>
                    </a:p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 организации финансирования 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79171"/>
                  </a:ext>
                </a:extLst>
              </a:tr>
              <a:tr h="453507"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Геодезический мониторинг.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9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454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ПК 6 ТК 322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51673" y="221298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1125FFF3-AA75-9639-695F-8FAB1E548CF7}"/>
              </a:ext>
            </a:extLst>
          </p:cNvPr>
          <p:cNvGraphicFramePr>
            <a:graphicFrameLocks noGrp="1"/>
          </p:cNvGraphicFramePr>
          <p:nvPr/>
        </p:nvGraphicFramePr>
        <p:xfrm>
          <a:off x="150394" y="875389"/>
          <a:ext cx="4711538" cy="448228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23806">
                  <a:extLst>
                    <a:ext uri="{9D8B030D-6E8A-4147-A177-3AD203B41FA5}">
                      <a16:colId xmlns:a16="http://schemas.microsoft.com/office/drawing/2014/main" val="3224931050"/>
                    </a:ext>
                  </a:extLst>
                </a:gridCol>
                <a:gridCol w="431963">
                  <a:extLst>
                    <a:ext uri="{9D8B030D-6E8A-4147-A177-3AD203B41FA5}">
                      <a16:colId xmlns:a16="http://schemas.microsoft.com/office/drawing/2014/main" val="2433717918"/>
                    </a:ext>
                  </a:extLst>
                </a:gridCol>
                <a:gridCol w="1892633">
                  <a:extLst>
                    <a:ext uri="{9D8B030D-6E8A-4147-A177-3AD203B41FA5}">
                      <a16:colId xmlns:a16="http://schemas.microsoft.com/office/drawing/2014/main" val="2346227760"/>
                    </a:ext>
                  </a:extLst>
                </a:gridCol>
                <a:gridCol w="463136">
                  <a:extLst>
                    <a:ext uri="{9D8B030D-6E8A-4147-A177-3AD203B41FA5}">
                      <a16:colId xmlns:a16="http://schemas.microsoft.com/office/drawing/2014/main" val="2690365134"/>
                    </a:ext>
                  </a:extLst>
                </a:gridCol>
              </a:tblGrid>
              <a:tr h="3818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Состав ПК-6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696051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1. АО «ГСПИ»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11. АО «</a:t>
                      </a:r>
                      <a:r>
                        <a:rPr lang="ru-RU" sz="1000" b="0" kern="1200" dirty="0" err="1">
                          <a:solidFill>
                            <a:srgbClr val="000000"/>
                          </a:solidFill>
                          <a:effectLst/>
                        </a:rPr>
                        <a:t>ВНИПИпромтехнологии</a:t>
                      </a: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9185186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2. АО «</a:t>
                      </a:r>
                      <a:r>
                        <a:rPr lang="ru-RU" sz="1000" b="0" kern="1200" dirty="0" err="1">
                          <a:solidFill>
                            <a:srgbClr val="000000"/>
                          </a:solidFill>
                          <a:effectLst/>
                        </a:rPr>
                        <a:t>Атомтехэнерго</a:t>
                      </a: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12. ООО «К 4»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3331370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3. АО «Атомэнергопроект»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13. АО «НТЦ Промышленная безопасность»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6357495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0" kern="1200">
                          <a:solidFill>
                            <a:srgbClr val="000000"/>
                          </a:solidFill>
                          <a:effectLst/>
                        </a:rPr>
                        <a:t>4. АО «Оргэнергострой»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14. ООО «СТС»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9842383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>
                          <a:solidFill>
                            <a:srgbClr val="000000"/>
                          </a:solidFill>
                          <a:effectLst/>
                        </a:rPr>
                        <a:t>5. ООО «ЦКТИ-Вибросейсм»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15. НИИЖБ им А. А. Гвоздева АО «НИЦ Строительство»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3751241"/>
                  </a:ext>
                </a:extLst>
              </a:tr>
              <a:tr h="483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>
                          <a:solidFill>
                            <a:srgbClr val="000000"/>
                          </a:solidFill>
                          <a:effectLst/>
                        </a:rPr>
                        <a:t>6. АО «КОНЦЕРН ТИТАН – 2»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16. Союз производителей и  поставщиков крепежных систем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4590829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>
                          <a:solidFill>
                            <a:srgbClr val="000000"/>
                          </a:solidFill>
                          <a:effectLst/>
                        </a:rPr>
                        <a:t>7. АО «ТВЭЛ» 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17. ООО Инженерная компания  «НИИЖБ»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6175069"/>
                  </a:ext>
                </a:extLst>
              </a:tr>
              <a:tr h="519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8. АО «Концерн РОСЭНЕРГОАТОМ»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18. АО «ВО «Безопасность»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8606576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>
                          <a:solidFill>
                            <a:srgbClr val="000000"/>
                          </a:solidFill>
                          <a:effectLst/>
                        </a:rPr>
                        <a:t>9. АО «АСЭ» 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19. НИЦ «Курчатовский институт»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7580841"/>
                  </a:ext>
                </a:extLst>
              </a:tr>
              <a:tr h="381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</a:rPr>
                        <a:t>10. ООО «Корпорация АК «ЭСКМ»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20. ООО «ЦТКАО»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208799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621276-AE44-F23D-C0C1-863A075C4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6257" r="14056" b="24599"/>
          <a:stretch/>
        </p:blipFill>
        <p:spPr bwMode="auto">
          <a:xfrm>
            <a:off x="1993176" y="1280287"/>
            <a:ext cx="358295" cy="34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CAA0B0-40B8-C2CE-E131-3946ED387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541" r="10657" b="21440"/>
          <a:stretch/>
        </p:blipFill>
        <p:spPr bwMode="auto">
          <a:xfrm>
            <a:off x="1993176" y="1712036"/>
            <a:ext cx="406709" cy="2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433336-37CC-C656-9AC3-AB9FC80A55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8" r="22961" b="19425"/>
          <a:stretch/>
        </p:blipFill>
        <p:spPr>
          <a:xfrm>
            <a:off x="2037136" y="2433042"/>
            <a:ext cx="318787" cy="3221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43F4AA-A4D9-F420-B8E1-0A8734B2E1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228" r="68553" b="5718"/>
          <a:stretch/>
        </p:blipFill>
        <p:spPr bwMode="auto">
          <a:xfrm>
            <a:off x="2030792" y="2830329"/>
            <a:ext cx="370379" cy="33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A6E55B-4D63-E7C6-2D16-E1D8AFB111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6985" r="62017" b="29282"/>
          <a:stretch/>
        </p:blipFill>
        <p:spPr bwMode="auto">
          <a:xfrm>
            <a:off x="2053055" y="3323721"/>
            <a:ext cx="346830" cy="26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EF31ED-99FD-2FCB-C751-92A1D800F6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4" t="21053" r="29593" b="23527"/>
          <a:stretch/>
        </p:blipFill>
        <p:spPr bwMode="auto">
          <a:xfrm>
            <a:off x="2064434" y="3725514"/>
            <a:ext cx="324072" cy="31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0" descr="ÐÐ°ÑÑÐ¸Ð½ÐºÐ¸ Ð¿Ð¾ Ð·Ð°Ð¿ÑÐ¾ÑÑ ÐÐ ÐÐ Â«ÐÐ¡Ð­Â»">
            <a:extLst>
              <a:ext uri="{FF2B5EF4-FFF2-40B4-BE49-F238E27FC236}">
                <a16:creationId xmlns:a16="http://schemas.microsoft.com/office/drawing/2014/main" id="{C5BF9F47-7712-E482-D568-C98D13C25E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9225"/>
          <a:stretch/>
        </p:blipFill>
        <p:spPr bwMode="auto">
          <a:xfrm>
            <a:off x="2065057" y="4805983"/>
            <a:ext cx="391499" cy="352394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3A8A59-FD0E-EDA0-F1D7-1AC9D04615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4284"/>
          <a:stretch/>
        </p:blipFill>
        <p:spPr bwMode="auto">
          <a:xfrm>
            <a:off x="2083429" y="5198871"/>
            <a:ext cx="354274" cy="32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32243471-E5B3-2EF1-B215-DB119E9FB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000" b="22856"/>
          <a:stretch/>
        </p:blipFill>
        <p:spPr bwMode="auto">
          <a:xfrm>
            <a:off x="2025228" y="2123949"/>
            <a:ext cx="346830" cy="2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5256B27-E0B6-34AC-2A1A-1068B3467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7" t="17862" r="36051" b="40423"/>
          <a:stretch/>
        </p:blipFill>
        <p:spPr bwMode="auto">
          <a:xfrm>
            <a:off x="2064434" y="4207863"/>
            <a:ext cx="373269" cy="3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k4-info">
            <a:extLst>
              <a:ext uri="{FF2B5EF4-FFF2-40B4-BE49-F238E27FC236}">
                <a16:creationId xmlns:a16="http://schemas.microsoft.com/office/drawing/2014/main" id="{E12837BB-6FC4-D204-9611-AFF0528932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04" y="1697463"/>
            <a:ext cx="408045" cy="25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8" descr="НАУЧНО-ТЕХНИЧЕСКИЙ ЦЕНТР ИССЛЕДОВАНИЙ ПРОБЛЕМ ПРОМЫШЛЕННОЙ БЕЗОПАСНОСТИ  (ЗАКРЫТОЕ АКЦИОНЕРНОЕ ОБЩЕСТВО) / ЗАО НТЦ ПБ | Промышленная безопасность.  Экспертиза промышленной безопасности">
            <a:extLst>
              <a:ext uri="{FF2B5EF4-FFF2-40B4-BE49-F238E27FC236}">
                <a16:creationId xmlns:a16="http://schemas.microsoft.com/office/drawing/2014/main" id="{84E3F577-995B-BF1C-E4CC-5125495B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63" y="2049873"/>
            <a:ext cx="267663" cy="2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2E2F0E-BD41-90D9-4F0F-81E2AACA8C2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8" t="1" b="-1"/>
          <a:stretch/>
        </p:blipFill>
        <p:spPr bwMode="auto">
          <a:xfrm>
            <a:off x="4445261" y="2434299"/>
            <a:ext cx="416261" cy="33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0" descr="Научно-исследовательский институт бетона и железобетона — Википедия">
            <a:extLst>
              <a:ext uri="{FF2B5EF4-FFF2-40B4-BE49-F238E27FC236}">
                <a16:creationId xmlns:a16="http://schemas.microsoft.com/office/drawing/2014/main" id="{45AFF0F6-ED52-B26A-2A68-502C885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6223" r="9167" b="25111"/>
          <a:stretch/>
        </p:blipFill>
        <p:spPr bwMode="auto">
          <a:xfrm>
            <a:off x="4499716" y="2844010"/>
            <a:ext cx="278421" cy="2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АО «ВНИПИпромтехнологии»">
            <a:extLst>
              <a:ext uri="{FF2B5EF4-FFF2-40B4-BE49-F238E27FC236}">
                <a16:creationId xmlns:a16="http://schemas.microsoft.com/office/drawing/2014/main" id="{9A0237A6-DBF9-1BB9-CDA3-541E85B99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t="16253" r="25223" b="36160"/>
          <a:stretch/>
        </p:blipFill>
        <p:spPr bwMode="auto">
          <a:xfrm>
            <a:off x="4488463" y="1290714"/>
            <a:ext cx="341037" cy="3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BA1214-FF50-8FEA-1F2C-CFB6D13E36B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r="26245"/>
          <a:stretch/>
        </p:blipFill>
        <p:spPr bwMode="auto">
          <a:xfrm>
            <a:off x="4421455" y="3210732"/>
            <a:ext cx="408045" cy="41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4" descr="ООО Инженерная компания &quot;НИИЖБ&quot;">
            <a:extLst>
              <a:ext uri="{FF2B5EF4-FFF2-40B4-BE49-F238E27FC236}">
                <a16:creationId xmlns:a16="http://schemas.microsoft.com/office/drawing/2014/main" id="{B5A7F4A7-449A-0310-03F9-2D8A3A048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1"/>
          <a:stretch/>
        </p:blipFill>
        <p:spPr bwMode="auto">
          <a:xfrm>
            <a:off x="4457352" y="3776547"/>
            <a:ext cx="320785" cy="3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B62C5EE-6E7A-4021-B564-48E313CD35C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5"/>
          <a:stretch/>
        </p:blipFill>
        <p:spPr bwMode="auto">
          <a:xfrm>
            <a:off x="4457352" y="4277368"/>
            <a:ext cx="304007" cy="24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6" descr="НИЦ «Курчатовский институт» - Бластим">
            <a:extLst>
              <a:ext uri="{FF2B5EF4-FFF2-40B4-BE49-F238E27FC236}">
                <a16:creationId xmlns:a16="http://schemas.microsoft.com/office/drawing/2014/main" id="{791456B7-63D9-6232-3B6E-7F2C8D698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56492" b="48445"/>
          <a:stretch/>
        </p:blipFill>
        <p:spPr bwMode="auto">
          <a:xfrm>
            <a:off x="4437924" y="4805983"/>
            <a:ext cx="342861" cy="3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074F85-FB21-AD07-C453-1BDF33519AD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45261" y="5244891"/>
            <a:ext cx="289084" cy="275749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931923" y="910021"/>
            <a:ext cx="3083759" cy="1501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Экспертный совет СРО</a:t>
            </a:r>
          </a:p>
          <a:p>
            <a:pPr algn="ctr"/>
            <a:endParaRPr lang="ru-RU" sz="800" dirty="0"/>
          </a:p>
          <a:p>
            <a:pPr algn="ctr"/>
            <a:r>
              <a:rPr lang="ru-RU" dirty="0"/>
              <a:t>Комитеты СРО </a:t>
            </a:r>
          </a:p>
          <a:p>
            <a:pPr algn="ctr"/>
            <a:endParaRPr lang="ru-RU" dirty="0"/>
          </a:p>
        </p:txBody>
      </p:sp>
      <p:pic>
        <p:nvPicPr>
          <p:cNvPr id="29" name="Picture 49" descr="http://www.ssolhabsheim.fr/wp-content/uploads/2015/01/assesseurs.jpg">
            <a:extLst>
              <a:ext uri="{FF2B5EF4-FFF2-40B4-BE49-F238E27FC236}">
                <a16:creationId xmlns:a16="http://schemas.microsoft.com/office/drawing/2014/main" id="{392BD2FB-0E30-504D-9704-7DC43141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88" y="2028473"/>
            <a:ext cx="1110576" cy="7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D491C4A0-9B55-8523-4517-69E3B84C1F19}"/>
              </a:ext>
            </a:extLst>
          </p:cNvPr>
          <p:cNvCxnSpPr>
            <a:cxnSpLocks/>
          </p:cNvCxnSpPr>
          <p:nvPr/>
        </p:nvCxnSpPr>
        <p:spPr>
          <a:xfrm>
            <a:off x="5010888" y="1705047"/>
            <a:ext cx="805807" cy="0"/>
          </a:xfrm>
          <a:prstGeom prst="straightConnector1">
            <a:avLst/>
          </a:prstGeom>
          <a:ln w="857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363730" y="2982606"/>
          <a:ext cx="5565644" cy="276244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565644">
                  <a:extLst>
                    <a:ext uri="{9D8B030D-6E8A-4147-A177-3AD203B41FA5}">
                      <a16:colId xmlns:a16="http://schemas.microsoft.com/office/drawing/2014/main" val="221050547"/>
                    </a:ext>
                  </a:extLst>
                </a:gridCol>
              </a:tblGrid>
              <a:tr h="846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ГОСТ Р 59963-2021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«Монолитная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сталефибробетонная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гидроизоляция подземных железобетонных конструкций атомных станций. Технология изготовления и контроль качества»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46251"/>
                  </a:ext>
                </a:extLst>
              </a:tr>
              <a:tr h="846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ГОСТ Р 59964- 2021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«Комбинированные железобетонные конструкции атомных станций с несъемной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сталефибробетонной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опалубкой. Расчет и конструирование»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087578"/>
                  </a:ext>
                </a:extLst>
              </a:tr>
              <a:tr h="1069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ГОСТ Р 70447-2022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«Железобетонные конструкции с петлевыми стыками арматуры для объектов использования атомной энергии. Требования к конструированию и расчету»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05761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36717" y="1163223"/>
            <a:ext cx="1396262" cy="103443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9452992" y="2489985"/>
            <a:ext cx="2145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Экспертиза в ПК 6</a:t>
            </a:r>
          </a:p>
        </p:txBody>
      </p:sp>
    </p:spTree>
    <p:extLst>
      <p:ext uri="{BB962C8B-B14F-4D97-AF65-F5344CB8AC3E}">
        <p14:creationId xmlns:p14="http://schemas.microsoft.com/office/powerpoint/2010/main" val="1552121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Программы 2023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982" y="820189"/>
          <a:ext cx="7200986" cy="479285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30807">
                  <a:extLst>
                    <a:ext uri="{9D8B030D-6E8A-4147-A177-3AD203B41FA5}">
                      <a16:colId xmlns:a16="http://schemas.microsoft.com/office/drawing/2014/main" val="2383364479"/>
                    </a:ext>
                  </a:extLst>
                </a:gridCol>
                <a:gridCol w="1238196">
                  <a:extLst>
                    <a:ext uri="{9D8B030D-6E8A-4147-A177-3AD203B41FA5}">
                      <a16:colId xmlns:a16="http://schemas.microsoft.com/office/drawing/2014/main" val="3533523975"/>
                    </a:ext>
                  </a:extLst>
                </a:gridCol>
                <a:gridCol w="970115">
                  <a:extLst>
                    <a:ext uri="{9D8B030D-6E8A-4147-A177-3AD203B41FA5}">
                      <a16:colId xmlns:a16="http://schemas.microsoft.com/office/drawing/2014/main" val="1549432396"/>
                    </a:ext>
                  </a:extLst>
                </a:gridCol>
                <a:gridCol w="237881">
                  <a:extLst>
                    <a:ext uri="{9D8B030D-6E8A-4147-A177-3AD203B41FA5}">
                      <a16:colId xmlns:a16="http://schemas.microsoft.com/office/drawing/2014/main" val="1999489668"/>
                    </a:ext>
                  </a:extLst>
                </a:gridCol>
                <a:gridCol w="809535">
                  <a:extLst>
                    <a:ext uri="{9D8B030D-6E8A-4147-A177-3AD203B41FA5}">
                      <a16:colId xmlns:a16="http://schemas.microsoft.com/office/drawing/2014/main" val="3939493611"/>
                    </a:ext>
                  </a:extLst>
                </a:gridCol>
                <a:gridCol w="1606456">
                  <a:extLst>
                    <a:ext uri="{9D8B030D-6E8A-4147-A177-3AD203B41FA5}">
                      <a16:colId xmlns:a16="http://schemas.microsoft.com/office/drawing/2014/main" val="2848036295"/>
                    </a:ext>
                  </a:extLst>
                </a:gridCol>
                <a:gridCol w="1207996">
                  <a:extLst>
                    <a:ext uri="{9D8B030D-6E8A-4147-A177-3AD203B41FA5}">
                      <a16:colId xmlns:a16="http://schemas.microsoft.com/office/drawing/2014/main" val="3328417846"/>
                    </a:ext>
                  </a:extLst>
                </a:gridCol>
              </a:tblGrid>
              <a:tr h="6176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стандартизация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Отраслевая стандартизация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 СРО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281450"/>
                  </a:ext>
                </a:extLst>
              </a:tr>
              <a:tr h="305254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в разработке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533"/>
                  </a:ext>
                </a:extLst>
              </a:tr>
              <a:tr h="454940">
                <a:tc>
                  <a:txBody>
                    <a:bodyPr/>
                    <a:lstStyle/>
                    <a:p>
                      <a:r>
                        <a:rPr lang="ru-RU" sz="900" dirty="0"/>
                        <a:t>ГОСТ Р рекультивация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dirty="0"/>
                        <a:t>АО </a:t>
                      </a:r>
                      <a:r>
                        <a:rPr lang="ru-RU" sz="1000" dirty="0" err="1"/>
                        <a:t>ВНИПИпт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3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 ГК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Росатом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Спецификация приборы</a:t>
                      </a:r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Концерн РЭА</a:t>
                      </a: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Антикоррозионная защита металлоконструкций </a:t>
                      </a:r>
                    </a:p>
                    <a:p>
                      <a:pPr marL="0" algn="l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Застройщик (технический заказчик).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000" dirty="0"/>
                        <a:t>СТРОЙ</a:t>
                      </a:r>
                    </a:p>
                    <a:p>
                      <a:r>
                        <a:rPr lang="ru-RU" sz="10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824440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r>
                        <a:rPr lang="ru-RU" sz="900" dirty="0"/>
                        <a:t>ГОСТ Р Методика проветривания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22300"/>
                  </a:ext>
                </a:extLst>
              </a:tr>
              <a:tr h="275755">
                <a:tc>
                  <a:txBody>
                    <a:bodyPr/>
                    <a:lstStyle/>
                    <a:p>
                      <a:r>
                        <a:rPr lang="ru-RU" sz="900" dirty="0"/>
                        <a:t>ГОСТ Р Пункты захоронения</a:t>
                      </a:r>
                      <a:r>
                        <a:rPr lang="ru-RU" sz="900" baseline="0" dirty="0"/>
                        <a:t> </a:t>
                      </a:r>
                      <a:endParaRPr lang="ru-RU" sz="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50379"/>
                  </a:ext>
                </a:extLst>
              </a:tr>
              <a:tr h="6489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 Р Механические</a:t>
                      </a:r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соединения арматуры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Союзатомпроект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разделов ПД вывода из эксплуатации блоков атомных станций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ПРОЕКТ</a:t>
                      </a:r>
                    </a:p>
                    <a:p>
                      <a:r>
                        <a:rPr lang="ru-RU" sz="1000" dirty="0"/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39400"/>
                  </a:ext>
                </a:extLst>
              </a:tr>
              <a:tr h="646585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Геодезический мониторинг. Наблюдения за осадками и кренами зданий и сооружений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ГЕО</a:t>
                      </a:r>
                    </a:p>
                    <a:p>
                      <a:r>
                        <a:rPr lang="ru-RU" sz="1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347578"/>
                  </a:ext>
                </a:extLst>
              </a:tr>
              <a:tr h="345145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10981"/>
                  </a:ext>
                </a:extLst>
              </a:tr>
              <a:tr h="250484">
                <a:tc gridSpan="4">
                  <a:txBody>
                    <a:bodyPr/>
                    <a:lstStyle/>
                    <a:p>
                      <a:r>
                        <a:rPr lang="ru-RU" sz="1000" dirty="0"/>
                        <a:t>Взаимодействие с Центром трансфера технологий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Подготовка программы стандартизации по ВЭ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98147"/>
                  </a:ext>
                </a:extLst>
              </a:tr>
              <a:tr h="37390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Взаимодействие с РАОС, </a:t>
                      </a: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Концерн РЭА, АО КИС ИСТОК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АРМЗ,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ВНИПИпт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81473"/>
                  </a:ext>
                </a:extLst>
              </a:tr>
            </a:tbl>
          </a:graphicData>
        </a:graphic>
      </p:graphicFrame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5" y="3226475"/>
            <a:ext cx="1836881" cy="106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899726" y="950139"/>
            <a:ext cx="1643572" cy="622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schemeClr val="tx1"/>
                </a:solidFill>
                <a:latin typeface="Arial"/>
              </a:rPr>
              <a:t>СТ организации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86725" y="1907051"/>
            <a:ext cx="2156959" cy="622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/>
            <a:r>
              <a:rPr lang="ru-RU" sz="1350" dirty="0">
                <a:solidFill>
                  <a:schemeClr val="tx1"/>
                </a:solidFill>
                <a:latin typeface="Arial"/>
              </a:rPr>
              <a:t>Экспертиза в ТК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3987" y="2825698"/>
            <a:ext cx="1924212" cy="622081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350" dirty="0">
                <a:solidFill>
                  <a:schemeClr val="tx1"/>
                </a:solidFill>
                <a:latin typeface="Arial"/>
              </a:rPr>
              <a:t>Регистрация</a:t>
            </a:r>
          </a:p>
        </p:txBody>
      </p:sp>
      <p:sp>
        <p:nvSpPr>
          <p:cNvPr id="17" name="Стрелка вниз 16"/>
          <p:cNvSpPr/>
          <p:nvPr/>
        </p:nvSpPr>
        <p:spPr>
          <a:xfrm flipH="1">
            <a:off x="6643499" y="169129"/>
            <a:ext cx="361907" cy="439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10462" y="3878561"/>
            <a:ext cx="2457582" cy="832696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srgbClr val="FF0000"/>
                </a:solidFill>
                <a:latin typeface="Arial"/>
              </a:rPr>
              <a:t>ОБОСНОВАНИЕ проектных решений и безопасности</a:t>
            </a:r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9803138" y="2948422"/>
            <a:ext cx="2111163" cy="87341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информационный фонд стандартов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16200000" flipH="1">
            <a:off x="9544965" y="2586136"/>
            <a:ext cx="305188" cy="219925"/>
          </a:xfrm>
          <a:prstGeom prst="rightArrow">
            <a:avLst>
              <a:gd name="adj1" fmla="val 50000"/>
              <a:gd name="adj2" fmla="val 37466"/>
            </a:avLst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414142">
                <a:lumMod val="5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kern="0">
              <a:solidFill>
                <a:srgbClr val="414142"/>
              </a:solidFill>
              <a:latin typeface="Arial"/>
              <a:cs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825" y="2043336"/>
            <a:ext cx="568409" cy="4467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42152" y="1208860"/>
            <a:ext cx="696880" cy="94694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32" y="1233640"/>
            <a:ext cx="630119" cy="91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8"/>
          <p:cNvSpPr>
            <a:spLocks noChangeArrowheads="1"/>
          </p:cNvSpPr>
          <p:nvPr/>
        </p:nvSpPr>
        <p:spPr bwMode="auto">
          <a:xfrm rot="16200000" flipH="1">
            <a:off x="9654928" y="1636107"/>
            <a:ext cx="305188" cy="219925"/>
          </a:xfrm>
          <a:prstGeom prst="rightArrow">
            <a:avLst>
              <a:gd name="adj1" fmla="val 50000"/>
              <a:gd name="adj2" fmla="val 37466"/>
            </a:avLst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414142">
                <a:lumMod val="5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kern="0">
              <a:solidFill>
                <a:srgbClr val="414142"/>
              </a:solidFill>
              <a:latin typeface="Arial"/>
              <a:cs typeface="Arial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16200000" flipH="1">
            <a:off x="9183253" y="3552775"/>
            <a:ext cx="359648" cy="247647"/>
          </a:xfrm>
          <a:prstGeom prst="rightArrow">
            <a:avLst>
              <a:gd name="adj1" fmla="val 50000"/>
              <a:gd name="adj2" fmla="val 37466"/>
            </a:avLst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414142">
                <a:lumMod val="50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kern="0">
              <a:solidFill>
                <a:srgbClr val="414142"/>
              </a:solidFill>
              <a:latin typeface="Arial"/>
              <a:cs typeface="Arial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59979" y="4963166"/>
            <a:ext cx="3996260" cy="687624"/>
          </a:xfrm>
          <a:prstGeom prst="roundRect">
            <a:avLst/>
          </a:prstGeom>
          <a:solidFill>
            <a:srgbClr val="F2F2F2"/>
          </a:solidFill>
          <a:ln w="19050"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i="1" dirty="0">
                <a:solidFill>
                  <a:schemeClr val="tx1"/>
                </a:solidFill>
                <a:latin typeface="Arial"/>
              </a:rPr>
              <a:t>Изменения в </a:t>
            </a:r>
            <a:r>
              <a:rPr lang="ru-RU" sz="1350" i="1" dirty="0">
                <a:solidFill>
                  <a:schemeClr val="tx1"/>
                </a:solidFill>
              </a:rPr>
              <a:t>ФЗ</a:t>
            </a:r>
            <a:r>
              <a:rPr lang="ru-RU" sz="1350" i="1" dirty="0">
                <a:solidFill>
                  <a:prstClr val="black"/>
                </a:solidFill>
              </a:rPr>
              <a:t> 162</a:t>
            </a:r>
            <a:r>
              <a:rPr lang="ru-RU" sz="1350" i="1" dirty="0">
                <a:solidFill>
                  <a:schemeClr val="tx1"/>
                </a:solidFill>
              </a:rPr>
              <a:t> «</a:t>
            </a:r>
            <a:r>
              <a:rPr lang="ru-RU" sz="1100" b="1" i="1" dirty="0">
                <a:solidFill>
                  <a:schemeClr val="tx1"/>
                </a:solidFill>
              </a:rPr>
              <a:t>О стандартизации в Российской Федерации</a:t>
            </a:r>
            <a:r>
              <a:rPr lang="ru-RU" sz="1350" i="1" dirty="0">
                <a:solidFill>
                  <a:schemeClr val="tx1"/>
                </a:solidFill>
              </a:rPr>
              <a:t>»</a:t>
            </a:r>
            <a:br>
              <a:rPr lang="ru-RU" sz="1350" i="1" dirty="0">
                <a:solidFill>
                  <a:schemeClr val="tx1"/>
                </a:solidFill>
              </a:rPr>
            </a:br>
            <a:r>
              <a:rPr lang="ru-RU" sz="1350" i="1" dirty="0">
                <a:solidFill>
                  <a:schemeClr val="tx1"/>
                </a:solidFill>
              </a:rPr>
              <a:t>пункт </a:t>
            </a:r>
            <a:r>
              <a:rPr lang="ru-RU" sz="1350" i="1" dirty="0">
                <a:solidFill>
                  <a:schemeClr val="tx1"/>
                </a:solidFill>
                <a:latin typeface="Arial"/>
              </a:rPr>
              <a:t>6 статья 21 </a:t>
            </a:r>
          </a:p>
        </p:txBody>
      </p:sp>
    </p:spTree>
    <p:extLst>
      <p:ext uri="{BB962C8B-B14F-4D97-AF65-F5344CB8AC3E}">
        <p14:creationId xmlns:p14="http://schemas.microsoft.com/office/powerpoint/2010/main" val="2896751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675" y="90092"/>
            <a:ext cx="9153832" cy="539699"/>
          </a:xfrm>
        </p:spPr>
        <p:txBody>
          <a:bodyPr/>
          <a:lstStyle/>
          <a:p>
            <a:r>
              <a:rPr lang="ru-RU" dirty="0"/>
              <a:t>Задачи по развитию стандартизации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3279" y="812204"/>
            <a:ext cx="117447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Деятельность СРО атомной отрасли: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Анализ применения стандартов СРО –  </a:t>
            </a: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167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( 74/78/15 )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Формирование Программы актуализации и пересмотра стандартов СРО на 2023 и последующие годы.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Формирование Программы разработки 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стандартов для обеспечения внедрения новых технологий и материалов.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279" y="3164442"/>
            <a:ext cx="11609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 Деятельность ЦТКАО: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Актуализация и пересмотр стандартов СРО –  </a:t>
            </a: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Разработка стандартов организаций </a:t>
            </a:r>
            <a:r>
              <a:rPr lang="mr-IN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членов СРО атомной отрасли (в стадии формирования)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  Разработка национальных стандартов ГОСТ Р (в стадии формирования) </a:t>
            </a:r>
            <a:endParaRPr lang="ru-RU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 Обеспечение деятельности ПК-6 «Строительство в атомной отрасли» ТК 322;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Развитие экспертного сообщества, в том числе по направлениям: Технологий информационного моделирования, Вывода из эксплуатации ЯРОО. Развитие новых направлений стандартизации: </a:t>
            </a:r>
            <a:r>
              <a:rPr lang="ru-RU" b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информационное моделирование и </a:t>
            </a:r>
            <a:r>
              <a:rPr lang="ru-R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смарт-стандарты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396727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9594C9-8098-4D2C-A87E-C3B554C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83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49451" y="962025"/>
          <a:ext cx="9605932" cy="566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2342618" y="801429"/>
            <a:ext cx="1774" cy="464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77580" y="791643"/>
            <a:ext cx="2322" cy="464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792721" y="791642"/>
            <a:ext cx="3454" cy="466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65101" y="791643"/>
            <a:ext cx="16624" cy="464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30523" y="813686"/>
            <a:ext cx="0" cy="464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069598" y="791642"/>
            <a:ext cx="3542" cy="466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178040" y="801429"/>
            <a:ext cx="2094" cy="4632842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67982" y="808792"/>
            <a:ext cx="0" cy="4670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074888" y="791643"/>
            <a:ext cx="15772" cy="464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9433" y="5783848"/>
            <a:ext cx="2267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  <a:latin typeface="Arial"/>
              </a:rPr>
              <a:t>Период работы СРО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815454" y="838200"/>
            <a:ext cx="0" cy="464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86030" y="808793"/>
            <a:ext cx="0" cy="4655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561013" y="791643"/>
            <a:ext cx="15240" cy="4625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276350" y="159686"/>
            <a:ext cx="9248775" cy="3435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latin typeface="Arial"/>
              </a:rPr>
              <a:t>Динамика производственного потенциала (млрд. руб.)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211694" y="808792"/>
            <a:ext cx="0" cy="4645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729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1027" y="90092"/>
            <a:ext cx="10466480" cy="539699"/>
          </a:xfrm>
        </p:spPr>
        <p:txBody>
          <a:bodyPr/>
          <a:lstStyle/>
          <a:p>
            <a:r>
              <a:rPr lang="ru-RU" b="1" u="sng" dirty="0"/>
              <a:t>СЕРТИФИКАЦИЯ</a:t>
            </a:r>
            <a:r>
              <a:rPr lang="ru-RU" dirty="0"/>
              <a:t>    Итоги ЦТКАО-эксперт  2022 года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80944" y="1284962"/>
            <a:ext cx="9620306" cy="745974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400" b="1" dirty="0"/>
              <a:t>Подтверждение и развитие компетенций в национальной системе </a:t>
            </a:r>
            <a:r>
              <a:rPr lang="ru-RU" sz="1400" b="1" dirty="0" err="1"/>
              <a:t>Росаккредитация</a:t>
            </a:r>
            <a:endParaRPr lang="ru-RU" sz="1400" b="1" dirty="0"/>
          </a:p>
          <a:p>
            <a:r>
              <a:rPr lang="ru-RU" sz="1400" b="1" dirty="0"/>
              <a:t>( Подтверждена компетентность ОС по результатам инспекционного контроля, проведена аккредитация в дополнительной области на соответствие требованиям ГОСТ Р ИСО 19443-2020)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78" y="1064257"/>
            <a:ext cx="1520535" cy="893210"/>
          </a:xfrm>
          <a:prstGeom prst="rect">
            <a:avLst/>
          </a:prstGeom>
        </p:spPr>
      </p:pic>
      <p:sp>
        <p:nvSpPr>
          <p:cNvPr id="9" name="Блок-схема: документ 8"/>
          <p:cNvSpPr/>
          <p:nvPr/>
        </p:nvSpPr>
        <p:spPr>
          <a:xfrm>
            <a:off x="383070" y="2049469"/>
            <a:ext cx="9618179" cy="824178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1950"/>
            <a:r>
              <a:rPr lang="ru-RU" sz="1400" b="1" dirty="0"/>
              <a:t>- Подтверждение и развитие компетенций в СДС «Военный регистр» при выполнении работ по стандарту ГОСТ РВ 0015-002-2020 (Проведена аккредитация ОС в СДС «Военный Регистр» на соответствие требованиям ГОСТ РВ 0015-002-2020)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78817" y="875928"/>
            <a:ext cx="424658" cy="38435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191919"/>
                </a:solidFill>
                <a:latin typeface="Arial"/>
              </a:rPr>
              <a:t>1</a:t>
            </a:r>
            <a:endParaRPr lang="ru-RU" sz="1800" b="1" i="1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818" y="879591"/>
            <a:ext cx="5230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defTabSz="363538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Подтверждение и развитие компетенций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378817" y="3355712"/>
            <a:ext cx="9622432" cy="383249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1950"/>
            <a:r>
              <a:rPr lang="ru-RU" sz="1600" b="1" dirty="0"/>
              <a:t>- Сертификация систем менеджмента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419" y="3738961"/>
            <a:ext cx="96398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spc="-10" dirty="0">
                <a:solidFill>
                  <a:srgbClr val="002060"/>
                </a:solidFill>
              </a:rPr>
              <a:t>Проведено </a:t>
            </a:r>
            <a:r>
              <a:rPr lang="ru-RU" sz="1400" b="1" spc="-10" dirty="0">
                <a:solidFill>
                  <a:srgbClr val="00B050"/>
                </a:solidFill>
              </a:rPr>
              <a:t>80</a:t>
            </a:r>
            <a:r>
              <a:rPr lang="ru-RU" sz="1400" spc="-10" dirty="0">
                <a:solidFill>
                  <a:srgbClr val="002060"/>
                </a:solidFill>
              </a:rPr>
              <a:t> инспекционных аудита, в том числе 3 внеплановых.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Сертифицировано</a:t>
            </a:r>
            <a:r>
              <a:rPr lang="ru-RU" sz="1400" dirty="0"/>
              <a:t> </a:t>
            </a:r>
            <a:r>
              <a:rPr lang="en-US" sz="1400" b="1" dirty="0">
                <a:solidFill>
                  <a:srgbClr val="00B050"/>
                </a:solidFill>
              </a:rPr>
              <a:t>14</a:t>
            </a:r>
            <a:r>
              <a:rPr lang="ru-RU" sz="1400" dirty="0">
                <a:solidFill>
                  <a:srgbClr val="00B05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предприятий на соответствие </a:t>
            </a:r>
            <a:r>
              <a:rPr lang="pt-BR" sz="1400" dirty="0">
                <a:solidFill>
                  <a:srgbClr val="002060"/>
                </a:solidFill>
              </a:rPr>
              <a:t>ISO 9001, ISO 14001, ISO 45001,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pt-BR" sz="1400" dirty="0">
                <a:solidFill>
                  <a:srgbClr val="002060"/>
                </a:solidFill>
              </a:rPr>
              <a:t>ГОСТ Р ИСО 9001, ГОСТ Р ИСО 19443</a:t>
            </a:r>
            <a:r>
              <a:rPr lang="ru-RU" sz="1400" dirty="0">
                <a:solidFill>
                  <a:srgbClr val="002060"/>
                </a:solidFill>
              </a:rPr>
              <a:t>, ГОСТ РВ 0015-002.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spc="-20" dirty="0">
                <a:solidFill>
                  <a:srgbClr val="002060"/>
                </a:solidFill>
              </a:rPr>
              <a:t>По итогам 2022 года </a:t>
            </a:r>
            <a:r>
              <a:rPr lang="ru-RU" sz="1400" b="1" spc="-20" dirty="0">
                <a:solidFill>
                  <a:srgbClr val="00B050"/>
                </a:solidFill>
              </a:rPr>
              <a:t>90</a:t>
            </a:r>
            <a:r>
              <a:rPr lang="ru-RU" sz="1400" spc="-20" dirty="0"/>
              <a:t> </a:t>
            </a:r>
            <a:r>
              <a:rPr lang="ru-RU" sz="1400" spc="-20" dirty="0">
                <a:solidFill>
                  <a:srgbClr val="002060"/>
                </a:solidFill>
              </a:rPr>
              <a:t>сертифицированных предприятий в реестре, в т.ч.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ЧУ ГК «</a:t>
            </a:r>
            <a:r>
              <a:rPr lang="ru-RU" sz="1400" dirty="0" err="1">
                <a:solidFill>
                  <a:srgbClr val="002060"/>
                </a:solidFill>
              </a:rPr>
              <a:t>Росатом</a:t>
            </a:r>
            <a:r>
              <a:rPr lang="ru-RU" sz="1400" dirty="0">
                <a:solidFill>
                  <a:srgbClr val="002060"/>
                </a:solidFill>
              </a:rPr>
              <a:t>» «ОЦКС»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НИЯУ МИФИ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АО «ОЭК»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АО «РУСБУРМАШ»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АО «</a:t>
            </a:r>
            <a:r>
              <a:rPr lang="ru-RU" sz="1400" dirty="0" err="1">
                <a:solidFill>
                  <a:srgbClr val="002060"/>
                </a:solidFill>
              </a:rPr>
              <a:t>Русатом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Хэлскеа</a:t>
            </a:r>
            <a:r>
              <a:rPr lang="ru-RU" sz="1400" dirty="0">
                <a:solidFill>
                  <a:srgbClr val="002060"/>
                </a:solidFill>
              </a:rPr>
              <a:t>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НПП «</a:t>
            </a:r>
            <a:r>
              <a:rPr lang="ru-RU" sz="1400" dirty="0" err="1">
                <a:solidFill>
                  <a:srgbClr val="002060"/>
                </a:solidFill>
              </a:rPr>
              <a:t>МашТЭК</a:t>
            </a:r>
            <a:r>
              <a:rPr lang="ru-RU" sz="1400" dirty="0">
                <a:solidFill>
                  <a:srgbClr val="002060"/>
                </a:solidFill>
              </a:rPr>
              <a:t>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ФГБУ «</a:t>
            </a:r>
            <a:r>
              <a:rPr lang="ru-RU" sz="1400" dirty="0" err="1">
                <a:solidFill>
                  <a:srgbClr val="002060"/>
                </a:solidFill>
              </a:rPr>
              <a:t>Гидроспецгеология</a:t>
            </a:r>
            <a:r>
              <a:rPr lang="ru-RU" sz="1400" dirty="0">
                <a:solidFill>
                  <a:srgbClr val="002060"/>
                </a:solidFill>
              </a:rPr>
              <a:t>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ПАО «СУС»</a:t>
            </a:r>
          </a:p>
          <a:p>
            <a:pPr marL="533400" indent="-180975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ООО «РГ-</a:t>
            </a:r>
            <a:r>
              <a:rPr lang="ru-RU" sz="1400" dirty="0" err="1">
                <a:solidFill>
                  <a:srgbClr val="002060"/>
                </a:solidFill>
              </a:rPr>
              <a:t>Девелопмент</a:t>
            </a:r>
            <a:r>
              <a:rPr lang="ru-RU" sz="14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61418" y="2892180"/>
            <a:ext cx="467373" cy="38435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191919"/>
                </a:solidFill>
                <a:latin typeface="Arial"/>
              </a:rPr>
              <a:t>2</a:t>
            </a:r>
            <a:endParaRPr lang="ru-RU" sz="1800" b="1" i="1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562" y="2899691"/>
            <a:ext cx="4858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defTabSz="363538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Производственная деятельность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1888C1-BD87-3D98-8BA5-C57300E51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68" y="1954713"/>
            <a:ext cx="1520535" cy="1013690"/>
          </a:xfrm>
          <a:prstGeom prst="rect">
            <a:avLst/>
          </a:prstGeom>
        </p:spPr>
      </p:pic>
      <p:pic>
        <p:nvPicPr>
          <p:cNvPr id="3074" name="Рисунок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25" y="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8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134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28825" y="90092"/>
            <a:ext cx="9858682" cy="539699"/>
          </a:xfrm>
        </p:spPr>
        <p:txBody>
          <a:bodyPr/>
          <a:lstStyle/>
          <a:p>
            <a:r>
              <a:rPr lang="ru-RU" dirty="0"/>
              <a:t>Продолжение…</a:t>
            </a: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216892" y="1183594"/>
            <a:ext cx="9987029" cy="457289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1950"/>
            <a:r>
              <a:rPr lang="ru-RU" sz="1600" b="1" dirty="0"/>
              <a:t>- Консалтинг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6893" y="1689772"/>
            <a:ext cx="99870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defTabSz="363538"/>
            <a:r>
              <a:rPr lang="ru-RU" sz="1400" dirty="0">
                <a:solidFill>
                  <a:srgbClr val="002060"/>
                </a:solidFill>
              </a:rPr>
              <a:t>В 2022 году ЦТКАО-эксперт оказал консалтинговые услуги по внедрению ИСМ и СМК </a:t>
            </a:r>
            <a:r>
              <a:rPr lang="ru-RU" sz="1400" b="1" dirty="0">
                <a:solidFill>
                  <a:srgbClr val="00B050"/>
                </a:solidFill>
              </a:rPr>
              <a:t>9</a:t>
            </a:r>
            <a:r>
              <a:rPr lang="ru-RU" sz="1400" dirty="0">
                <a:solidFill>
                  <a:srgbClr val="002060"/>
                </a:solidFill>
              </a:rPr>
              <a:t>-ти организациям, в том числе на основе требований ГОСТ РВ 0015-002. В ходе работ разработано более </a:t>
            </a:r>
            <a:r>
              <a:rPr lang="ru-RU" sz="1400" b="1" dirty="0">
                <a:solidFill>
                  <a:srgbClr val="00B050"/>
                </a:solidFill>
              </a:rPr>
              <a:t>200</a:t>
            </a:r>
            <a:r>
              <a:rPr lang="ru-RU" sz="1400" dirty="0">
                <a:solidFill>
                  <a:srgbClr val="002060"/>
                </a:solidFill>
              </a:rPr>
              <a:t> документов.</a:t>
            </a:r>
          </a:p>
          <a:p>
            <a:pPr marL="363538" defTabSz="363538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Была проведена оценка функционирования системы экологического менеджмента (СЭМ) на Балаковской АЭС и оказаны консалтинговые услуги по развитию СЭМ, что обеспечило ей прохождение на высоком уровне инспекционного аудита со стороны международного органа по сертификации.</a:t>
            </a: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216889" y="3203107"/>
            <a:ext cx="9987029" cy="429069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1950"/>
            <a:r>
              <a:rPr lang="ru-RU" sz="1600" b="1" dirty="0"/>
              <a:t>- Надзорная деятельность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16892" y="799237"/>
            <a:ext cx="424658" cy="38435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191919"/>
                </a:solidFill>
                <a:latin typeface="Arial"/>
              </a:rPr>
              <a:t>3</a:t>
            </a:r>
            <a:endParaRPr lang="ru-RU" sz="1800" b="1" i="1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216891" y="2818750"/>
            <a:ext cx="424658" cy="38435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191919"/>
                </a:solidFill>
                <a:latin typeface="Arial"/>
              </a:rPr>
              <a:t>4</a:t>
            </a:r>
            <a:endParaRPr lang="ru-RU" sz="1800" b="1" i="1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6889" y="3593421"/>
            <a:ext cx="9987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defTabSz="363538"/>
            <a:r>
              <a:rPr lang="ru-RU" sz="1400" dirty="0">
                <a:solidFill>
                  <a:srgbClr val="002060"/>
                </a:solidFill>
              </a:rPr>
              <a:t>В 2022 г. реализован проект по участию специалистов ЦТКАО-эксперт в проверках, проводимых отделом технического надзора СРО.</a:t>
            </a:r>
          </a:p>
          <a:p>
            <a:pPr marL="363538" defTabSz="363538"/>
            <a:r>
              <a:rPr lang="ru-RU" sz="1400" dirty="0">
                <a:solidFill>
                  <a:srgbClr val="002060"/>
                </a:solidFill>
              </a:rPr>
              <a:t>Проведено </a:t>
            </a:r>
            <a:r>
              <a:rPr lang="ru-RU" sz="1400" b="1" dirty="0">
                <a:solidFill>
                  <a:srgbClr val="00B050"/>
                </a:solidFill>
              </a:rPr>
              <a:t>117</a:t>
            </a:r>
            <a:r>
              <a:rPr lang="ru-RU" sz="1400" dirty="0">
                <a:solidFill>
                  <a:srgbClr val="002060"/>
                </a:solidFill>
              </a:rPr>
              <a:t> аудитов организаций-членов СРО.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3" name="Блок-схема: документ 22"/>
          <p:cNvSpPr/>
          <p:nvPr/>
        </p:nvSpPr>
        <p:spPr>
          <a:xfrm>
            <a:off x="216888" y="4717594"/>
            <a:ext cx="9987029" cy="429069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1950"/>
            <a:r>
              <a:rPr lang="ru-RU" sz="1600" b="1" dirty="0"/>
              <a:t>- Образовательный проект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16888" y="4332085"/>
            <a:ext cx="424658" cy="38435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 anchorCtr="1">
            <a:noAutofit/>
          </a:bodyPr>
          <a:lstStyle>
            <a:defPPr>
              <a:defRPr lang="ru-RU"/>
            </a:defPPr>
            <a:lvl1pPr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buFontTx/>
              <a:buNone/>
              <a:defRPr sz="1600" kern="0">
                <a:solidFill>
                  <a:schemeClr val="tx1"/>
                </a:solidFill>
              </a:defRPr>
            </a:lvl1pPr>
            <a:lvl2pPr marL="349313" indent="-17237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</a:defRPr>
            </a:lvl2pPr>
            <a:lvl3pPr marL="1126328" indent="-260054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</a:defRPr>
            </a:lvl3pPr>
            <a:lvl4pPr marL="1614087" indent="-22154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</a:defRPr>
            </a:lvl4pPr>
            <a:lvl5pPr marL="2009541" indent="-22154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5pPr>
            <a:lvl6pPr marL="245267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895822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338965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782111" indent="-22154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191919"/>
                </a:solidFill>
                <a:latin typeface="Arial"/>
              </a:rPr>
              <a:t>5</a:t>
            </a:r>
            <a:endParaRPr lang="ru-RU" sz="1800" b="1" i="1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6890" y="5119521"/>
            <a:ext cx="9987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defTabSz="363538"/>
            <a:r>
              <a:rPr lang="en-US" sz="1400" dirty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На базе НОУ ДПО УЦПР силами ЦТКАО-эксперт реализованы программы по повышению квалификации руководителей и специалистов организаций- членов СРО (по стандартам </a:t>
            </a:r>
            <a:r>
              <a:rPr lang="en-US" sz="1400" dirty="0">
                <a:solidFill>
                  <a:srgbClr val="002060"/>
                </a:solidFill>
              </a:rPr>
              <a:t>ISO </a:t>
            </a:r>
            <a:r>
              <a:rPr lang="ru-RU" sz="1400" dirty="0">
                <a:solidFill>
                  <a:srgbClr val="002060"/>
                </a:solidFill>
              </a:rPr>
              <a:t>9001 (ГОСТ Р ИСО 9001), </a:t>
            </a:r>
            <a:r>
              <a:rPr lang="en-US" sz="1400" dirty="0">
                <a:solidFill>
                  <a:srgbClr val="002060"/>
                </a:solidFill>
              </a:rPr>
              <a:t>ISO </a:t>
            </a:r>
            <a:r>
              <a:rPr lang="ru-RU" sz="1400" dirty="0">
                <a:solidFill>
                  <a:srgbClr val="002060"/>
                </a:solidFill>
              </a:rPr>
              <a:t>14001 (ГОСТ Р ИСО 14001), </a:t>
            </a:r>
            <a:r>
              <a:rPr lang="en-US" sz="1400" dirty="0">
                <a:solidFill>
                  <a:srgbClr val="002060"/>
                </a:solidFill>
              </a:rPr>
              <a:t>ISO </a:t>
            </a:r>
            <a:r>
              <a:rPr lang="ru-RU" sz="1400" dirty="0">
                <a:solidFill>
                  <a:srgbClr val="002060"/>
                </a:solidFill>
              </a:rPr>
              <a:t>45001 (ГОСТ Р ИСО 45001), </a:t>
            </a:r>
            <a:r>
              <a:rPr lang="en-US" sz="1400" dirty="0">
                <a:solidFill>
                  <a:srgbClr val="002060"/>
                </a:solidFill>
              </a:rPr>
              <a:t>ISO </a:t>
            </a:r>
            <a:r>
              <a:rPr lang="ru-RU" sz="1400" dirty="0">
                <a:solidFill>
                  <a:srgbClr val="002060"/>
                </a:solidFill>
              </a:rPr>
              <a:t>19011 (ГОСТ Р ИСО 19011), ГОСТ Р ИСО 19443, ГОСТ Р ИСО 31000, а также НП-090-11).</a:t>
            </a:r>
          </a:p>
          <a:p>
            <a:pPr marL="363538" defTabSz="363538"/>
            <a:r>
              <a:rPr lang="ru-RU" sz="1400" dirty="0">
                <a:solidFill>
                  <a:srgbClr val="002060"/>
                </a:solidFill>
              </a:rPr>
              <a:t>Количество слушателей </a:t>
            </a:r>
            <a:r>
              <a:rPr lang="en-US" sz="1400" dirty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B050"/>
                </a:solidFill>
              </a:rPr>
              <a:t>200</a:t>
            </a:r>
            <a:r>
              <a:rPr lang="ru-RU" sz="1400" dirty="0">
                <a:solidFill>
                  <a:srgbClr val="002060"/>
                </a:solidFill>
              </a:rPr>
              <a:t> человек.</a:t>
            </a:r>
            <a:endParaRPr lang="en-US" sz="1400" dirty="0">
              <a:solidFill>
                <a:srgbClr val="002060"/>
              </a:solidFill>
            </a:endParaRPr>
          </a:p>
          <a:p>
            <a:pPr marL="363538" defTabSz="363538"/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0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34" y="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4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109" y="122664"/>
            <a:ext cx="8273668" cy="4639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НЕЗАВИСИМАЯ ОЦЕНКА КВАЛИФИКАЦИИ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533-573A-49DE-874E-AB87EF57987D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217" y="766237"/>
            <a:ext cx="4836404" cy="5067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ТРЕБОВАНИЯ ЗАКОНОДАТЕЛЬСТВА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9619" y="2499196"/>
            <a:ext cx="6984693" cy="159019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8940" y="2624631"/>
            <a:ext cx="6566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Специалисты, выполняющие функции, перечисленные в статье 55.5-1 ГРК РФ обязаны быть включены в Национальный Реестр Специалистов в области строительства, изысканий и архитектурно-строительного проектирования</a:t>
            </a:r>
          </a:p>
          <a:p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128630" y="766237"/>
            <a:ext cx="6686672" cy="1714214"/>
          </a:xfrm>
          <a:prstGeom prst="downArrowCallout">
            <a:avLst/>
          </a:prstGeom>
          <a:solidFill>
            <a:schemeClr val="bg1"/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Изменения в ГРК РФ внесённые Федеральным Законом от 30.12.2021 № 447 ФЗ "О внесении изменений в Градостроительный кодекс Российской Федерации и отдельные законодательные акты Российской Федерации"</a:t>
            </a:r>
          </a:p>
        </p:txBody>
      </p:sp>
      <p:sp>
        <p:nvSpPr>
          <p:cNvPr id="11" name="8-конечная звезда 10"/>
          <p:cNvSpPr/>
          <p:nvPr/>
        </p:nvSpPr>
        <p:spPr>
          <a:xfrm>
            <a:off x="143217" y="4403729"/>
            <a:ext cx="727114" cy="63897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6" name="8-конечная звезда 15"/>
          <p:cNvSpPr/>
          <p:nvPr/>
        </p:nvSpPr>
        <p:spPr>
          <a:xfrm>
            <a:off x="143217" y="5707896"/>
            <a:ext cx="727114" cy="63897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958468" y="4188900"/>
            <a:ext cx="7006727" cy="1068636"/>
          </a:xfrm>
          <a:prstGeom prst="flowChartProcess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Специалисты, вступающие в НРС впервые или повторно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958468" y="5390032"/>
            <a:ext cx="7006728" cy="1171671"/>
          </a:xfrm>
          <a:prstGeom prst="flowChartProcess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Специалисты, включенные в НРС, </a:t>
            </a:r>
            <a:r>
              <a:rPr lang="ru-RU" b="1" dirty="0">
                <a:solidFill>
                  <a:schemeClr val="tx1"/>
                </a:solidFill>
              </a:rPr>
              <a:t>до окончания </a:t>
            </a:r>
            <a:r>
              <a:rPr lang="ru-RU" dirty="0">
                <a:solidFill>
                  <a:schemeClr val="tx1"/>
                </a:solidFill>
              </a:rPr>
              <a:t>срока действия удостоверения о повышении квалификации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972518" y="2049882"/>
            <a:ext cx="3569465" cy="2095548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Обязанность прохождения независимой оценки квалификации?</a:t>
            </a:r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8196550" y="4145430"/>
            <a:ext cx="3470313" cy="2416273"/>
          </a:xfrm>
          <a:prstGeom prst="leftArrowCallou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Повторное прохождение независимой оценки квалификации раз в пять лет</a:t>
            </a:r>
          </a:p>
        </p:txBody>
      </p:sp>
    </p:spTree>
    <p:extLst>
      <p:ext uri="{BB962C8B-B14F-4D97-AF65-F5344CB8AC3E}">
        <p14:creationId xmlns:p14="http://schemas.microsoft.com/office/powerpoint/2010/main" val="3473671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941" y="1902994"/>
            <a:ext cx="9897323" cy="539699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ru-RU" b="1" dirty="0"/>
              <a:t>Матрица ответственности </a:t>
            </a:r>
            <a:br>
              <a:rPr lang="ru-RU" b="1" dirty="0"/>
            </a:br>
            <a:r>
              <a:rPr lang="ru-RU" b="1" dirty="0"/>
              <a:t>при оформлении документации специалистами, состоящими в НРС</a:t>
            </a:r>
            <a:br>
              <a:rPr lang="ru-RU" b="1" dirty="0"/>
            </a:br>
            <a:r>
              <a:rPr lang="ru-RU" b="1" dirty="0"/>
              <a:t>(</a:t>
            </a:r>
            <a:r>
              <a:rPr lang="en-US" b="1" dirty="0"/>
              <a:t> </a:t>
            </a:r>
            <a:r>
              <a:rPr lang="ru-RU" b="1" dirty="0"/>
              <a:t>по результатам </a:t>
            </a:r>
            <a:r>
              <a:rPr lang="ru-RU" b="1" dirty="0" err="1"/>
              <a:t>Вебинара</a:t>
            </a:r>
            <a:r>
              <a:rPr lang="ru-RU" b="1" dirty="0"/>
              <a:t> )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6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540" y="41989"/>
            <a:ext cx="8956149" cy="539699"/>
          </a:xfrm>
        </p:spPr>
        <p:txBody>
          <a:bodyPr/>
          <a:lstStyle/>
          <a:p>
            <a:r>
              <a:rPr lang="ru-RU" dirty="0"/>
              <a:t>Специалисты НРС (Строительство)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44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8916D29-F266-33A3-3C28-EBA8A6201EBA}"/>
              </a:ext>
            </a:extLst>
          </p:cNvPr>
          <p:cNvGraphicFramePr>
            <a:graphicFrameLocks noGrp="1"/>
          </p:cNvGraphicFramePr>
          <p:nvPr/>
        </p:nvGraphicFramePr>
        <p:xfrm>
          <a:off x="132203" y="756262"/>
          <a:ext cx="10543142" cy="3327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583">
                  <a:extLst>
                    <a:ext uri="{9D8B030D-6E8A-4147-A177-3AD203B41FA5}">
                      <a16:colId xmlns:a16="http://schemas.microsoft.com/office/drawing/2014/main" val="4025254090"/>
                    </a:ext>
                  </a:extLst>
                </a:gridCol>
                <a:gridCol w="1927951">
                  <a:extLst>
                    <a:ext uri="{9D8B030D-6E8A-4147-A177-3AD203B41FA5}">
                      <a16:colId xmlns:a16="http://schemas.microsoft.com/office/drawing/2014/main" val="2929796400"/>
                    </a:ext>
                  </a:extLst>
                </a:gridCol>
                <a:gridCol w="1641514">
                  <a:extLst>
                    <a:ext uri="{9D8B030D-6E8A-4147-A177-3AD203B41FA5}">
                      <a16:colId xmlns:a16="http://schemas.microsoft.com/office/drawing/2014/main" val="1751783978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50004207"/>
                    </a:ext>
                  </a:extLst>
                </a:gridCol>
                <a:gridCol w="826265">
                  <a:extLst>
                    <a:ext uri="{9D8B030D-6E8A-4147-A177-3AD203B41FA5}">
                      <a16:colId xmlns:a16="http://schemas.microsoft.com/office/drawing/2014/main" val="4005300042"/>
                    </a:ext>
                  </a:extLst>
                </a:gridCol>
                <a:gridCol w="958468">
                  <a:extLst>
                    <a:ext uri="{9D8B030D-6E8A-4147-A177-3AD203B41FA5}">
                      <a16:colId xmlns:a16="http://schemas.microsoft.com/office/drawing/2014/main" val="984268249"/>
                    </a:ext>
                  </a:extLst>
                </a:gridCol>
              </a:tblGrid>
              <a:tr h="35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Наименование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62230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Регламентирующий документ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71120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Застройщик (ЭО) /</a:t>
                      </a:r>
                      <a:br>
                        <a:rPr lang="ru-RU" sz="1400" dirty="0">
                          <a:effectLst/>
                          <a:latin typeface="+mj-lt"/>
                        </a:rPr>
                      </a:br>
                      <a:r>
                        <a:rPr lang="ru-RU" sz="1400" dirty="0">
                          <a:effectLst/>
                          <a:latin typeface="+mj-lt"/>
                        </a:rPr>
                        <a:t>Технический заказчик </a:t>
                      </a:r>
                      <a:endParaRPr lang="ru-RU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67945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Генеральный</a:t>
                      </a:r>
                    </a:p>
                    <a:p>
                      <a:pPr indent="-67945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Проектировщик</a:t>
                      </a:r>
                    </a:p>
                    <a:p>
                      <a:pPr indent="-67945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Генподрядчик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01734"/>
                  </a:ext>
                </a:extLst>
              </a:tr>
              <a:tr h="32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-71120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Застройщик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(ЭО) без функций </a:t>
                      </a:r>
                      <a:r>
                        <a:rPr lang="ru-RU" sz="1400" dirty="0" err="1">
                          <a:effectLst/>
                        </a:rPr>
                        <a:t>ТехЗак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indent="-67945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Проектировщик</a:t>
                      </a:r>
                    </a:p>
                    <a:p>
                      <a:pPr indent="-67945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6040" algn="ctr"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ЛОС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indent="-66040"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ЛОС по СК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466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освидетельствования геодезической разбивочной основы ОКС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РД-11-02-2006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432319"/>
                  </a:ext>
                </a:extLst>
              </a:tr>
              <a:tr h="9988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разбивки осей ОКС на местности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РД-11-02-2006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697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освидетельствования скрытых работ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РД-11-02-2006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27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освидетельствования ответственных конструкций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РД-11-02-2006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36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Освидетельствование участков сетей инженерно-технического обеспечения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РД-11-02-2006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35389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2203" y="4112329"/>
          <a:ext cx="10532125" cy="2548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5566">
                  <a:extLst>
                    <a:ext uri="{9D8B030D-6E8A-4147-A177-3AD203B41FA5}">
                      <a16:colId xmlns:a16="http://schemas.microsoft.com/office/drawing/2014/main" val="339936878"/>
                    </a:ext>
                  </a:extLst>
                </a:gridCol>
                <a:gridCol w="1938968">
                  <a:extLst>
                    <a:ext uri="{9D8B030D-6E8A-4147-A177-3AD203B41FA5}">
                      <a16:colId xmlns:a16="http://schemas.microsoft.com/office/drawing/2014/main" val="2287498267"/>
                    </a:ext>
                  </a:extLst>
                </a:gridCol>
                <a:gridCol w="1630497">
                  <a:extLst>
                    <a:ext uri="{9D8B030D-6E8A-4147-A177-3AD203B41FA5}">
                      <a16:colId xmlns:a16="http://schemas.microsoft.com/office/drawing/2014/main" val="2155388120"/>
                    </a:ext>
                  </a:extLst>
                </a:gridCol>
                <a:gridCol w="1553378">
                  <a:extLst>
                    <a:ext uri="{9D8B030D-6E8A-4147-A177-3AD203B41FA5}">
                      <a16:colId xmlns:a16="http://schemas.microsoft.com/office/drawing/2014/main" val="695078314"/>
                    </a:ext>
                  </a:extLst>
                </a:gridCol>
                <a:gridCol w="837282">
                  <a:extLst>
                    <a:ext uri="{9D8B030D-6E8A-4147-A177-3AD203B41FA5}">
                      <a16:colId xmlns:a16="http://schemas.microsoft.com/office/drawing/2014/main" val="3386997008"/>
                    </a:ext>
                  </a:extLst>
                </a:gridCol>
                <a:gridCol w="936434">
                  <a:extLst>
                    <a:ext uri="{9D8B030D-6E8A-4147-A177-3AD203B41FA5}">
                      <a16:colId xmlns:a16="http://schemas.microsoft.com/office/drawing/2014/main" val="2210919177"/>
                    </a:ext>
                  </a:extLst>
                </a:gridCol>
              </a:tblGrid>
              <a:tr h="444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приемки законченного этапа</a:t>
                      </a:r>
                    </a:p>
                    <a:p>
                      <a:pPr algn="l"/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5191"/>
                  </a:ext>
                </a:extLst>
              </a:tr>
              <a:tr h="549985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приемки законченного строительством объекта (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КС-11)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660164"/>
                  </a:ext>
                </a:extLst>
              </a:tr>
              <a:tr h="666328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приемки законченного строительством объекта приемочной комиссией (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КС-14)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СпОАСП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877134"/>
                  </a:ext>
                </a:extLst>
              </a:tr>
              <a:tr h="444218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 подключения (технологического присоединения)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312295"/>
                  </a:ext>
                </a:extLst>
              </a:tr>
              <a:tr h="444218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Акт, подтверждающий соответствие параметров построенного ОКС ПД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СпОАСП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260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56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56" y="129277"/>
            <a:ext cx="8866475" cy="539699"/>
          </a:xfrm>
        </p:spPr>
        <p:txBody>
          <a:bodyPr/>
          <a:lstStyle/>
          <a:p>
            <a:r>
              <a:rPr lang="ru-RU" dirty="0"/>
              <a:t>Специалисты НРС (Проектирование)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45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357" y="1638338"/>
          <a:ext cx="11599843" cy="3947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6584">
                  <a:extLst>
                    <a:ext uri="{9D8B030D-6E8A-4147-A177-3AD203B41FA5}">
                      <a16:colId xmlns:a16="http://schemas.microsoft.com/office/drawing/2014/main" val="3662835305"/>
                    </a:ext>
                  </a:extLst>
                </a:gridCol>
                <a:gridCol w="3338699">
                  <a:extLst>
                    <a:ext uri="{9D8B030D-6E8A-4147-A177-3AD203B41FA5}">
                      <a16:colId xmlns:a16="http://schemas.microsoft.com/office/drawing/2014/main" val="4017767224"/>
                    </a:ext>
                  </a:extLst>
                </a:gridCol>
                <a:gridCol w="3964560">
                  <a:extLst>
                    <a:ext uri="{9D8B030D-6E8A-4147-A177-3AD203B41FA5}">
                      <a16:colId xmlns:a16="http://schemas.microsoft.com/office/drawing/2014/main" val="82794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Застройщик (ЭО)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Технический заказчик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Генеральный проектировщик </a:t>
                      </a:r>
                      <a:endParaRPr lang="ru-RU" dirty="0"/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2260485474"/>
                  </a:ext>
                </a:extLst>
              </a:tr>
              <a:tr h="31906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Утверждение ЗНП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СпОС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2000714508"/>
                  </a:ext>
                </a:extLst>
              </a:tr>
              <a:tr h="47859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Представление, согласование и приемка работ по ПД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(приемка)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r>
                        <a:rPr lang="ru-RU" sz="1400" dirty="0">
                          <a:effectLst/>
                        </a:rPr>
                        <a:t> (согласование, представление)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451593111"/>
                  </a:ext>
                </a:extLst>
              </a:tr>
              <a:tr h="319064">
                <a:tc row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Утверждение ПД (распорядительный документ)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endParaRPr lang="ru-RU" sz="1400" dirty="0">
                        <a:effectLst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3877963089"/>
                  </a:ext>
                </a:extLst>
              </a:tr>
              <a:tr h="319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Заключение по соответствию ПД условиям ЗНП </a:t>
                      </a:r>
                    </a:p>
                    <a:p>
                      <a:pPr marL="342900" lvl="0" indent="-342900" algn="ctr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Утверждение изменений в ПД, прошедшую экспертизу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5082"/>
                  </a:ext>
                </a:extLst>
              </a:tr>
              <a:tr h="319064">
                <a:tc row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Утверждение вносимых изменений в ПД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3747659223"/>
                  </a:ext>
                </a:extLst>
              </a:tr>
              <a:tr h="215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техническое решение, без изменения основных параметров или конструктивов ПД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68695"/>
                  </a:ext>
                </a:extLst>
              </a:tr>
              <a:tr h="42949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Журнал Авторского надзора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ИН НРС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 НРС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3073823617"/>
                  </a:ext>
                </a:extLst>
              </a:tr>
              <a:tr h="516335">
                <a:tc>
                  <a:txBody>
                    <a:bodyPr/>
                    <a:lstStyle/>
                    <a:p>
                      <a:pPr indent="-29845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Приказ о ведении авторского надзора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приказе указывается ИН НРС </a:t>
                      </a:r>
                      <a:r>
                        <a:rPr lang="ru-RU" sz="1400" dirty="0" err="1">
                          <a:effectLst/>
                        </a:rPr>
                        <a:t>СпОАСП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(на руководителя группы авторского надзора)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96" marR="36396" marT="0" marB="0"/>
                </a:tc>
                <a:extLst>
                  <a:ext uri="{0D108BD9-81ED-4DB2-BD59-A6C34878D82A}">
                    <a16:rowId xmlns:a16="http://schemas.microsoft.com/office/drawing/2014/main" val="320226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14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88" y="129277"/>
            <a:ext cx="8857443" cy="539699"/>
          </a:xfrm>
        </p:spPr>
        <p:txBody>
          <a:bodyPr/>
          <a:lstStyle/>
          <a:p>
            <a:r>
              <a:rPr lang="ru-RU" dirty="0"/>
              <a:t>Специалисты НРС (Инженерные изыскания)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46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6388" y="1825625"/>
          <a:ext cx="11755502" cy="236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3148">
                  <a:extLst>
                    <a:ext uri="{9D8B030D-6E8A-4147-A177-3AD203B41FA5}">
                      <a16:colId xmlns:a16="http://schemas.microsoft.com/office/drawing/2014/main" val="1301433234"/>
                    </a:ext>
                  </a:extLst>
                </a:gridCol>
                <a:gridCol w="3396343">
                  <a:extLst>
                    <a:ext uri="{9D8B030D-6E8A-4147-A177-3AD203B41FA5}">
                      <a16:colId xmlns:a16="http://schemas.microsoft.com/office/drawing/2014/main" val="2735485938"/>
                    </a:ext>
                  </a:extLst>
                </a:gridCol>
                <a:gridCol w="1846217">
                  <a:extLst>
                    <a:ext uri="{9D8B030D-6E8A-4147-A177-3AD203B41FA5}">
                      <a16:colId xmlns:a16="http://schemas.microsoft.com/office/drawing/2014/main" val="2414897377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1250906954"/>
                    </a:ext>
                  </a:extLst>
                </a:gridCol>
              </a:tblGrid>
              <a:tr h="55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Застройщик (ЭО) /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Технический заказчик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Генеральный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проектировщик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Инженерные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Изыскания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587814"/>
                  </a:ext>
                </a:extLst>
              </a:tr>
              <a:tr h="51394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Утверждение ТЗ на инженерные изыскание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подпись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 err="1">
                          <a:effectLst/>
                        </a:rPr>
                        <a:t>пОИИ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СпОИИ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170078"/>
                  </a:ext>
                </a:extLst>
              </a:tr>
              <a:tr h="79028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Представление, согласование и приемка работ по 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CпОИИ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(приемка)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CпОИИ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(согласование)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</a:t>
                      </a:r>
                      <a:r>
                        <a:rPr lang="ru-RU" sz="1400" dirty="0" err="1">
                          <a:effectLst/>
                        </a:rPr>
                        <a:t>одпись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CпОИИ</a:t>
                      </a:r>
                      <a:r>
                        <a:rPr lang="ru-RU" sz="1400" dirty="0">
                          <a:effectLst/>
                        </a:rPr>
                        <a:t> (представление)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063456"/>
                  </a:ext>
                </a:extLst>
              </a:tr>
              <a:tr h="50369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 по инженерным изысканиям (Отчет)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CпОИИ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748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478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99" y="221472"/>
            <a:ext cx="9334279" cy="3651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            ООО «ЦТКАО» - ЦЕНТР ОЦЕНКИ КВАЛИФИКАЦИИ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533-573A-49DE-874E-AB87EF57987D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5C1AAB-3729-EDC7-4041-E153A78BF853}"/>
              </a:ext>
            </a:extLst>
          </p:cNvPr>
          <p:cNvSpPr/>
          <p:nvPr/>
        </p:nvSpPr>
        <p:spPr>
          <a:xfrm>
            <a:off x="632179" y="993405"/>
            <a:ext cx="10532532" cy="248519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33599D"/>
            </a:solidFill>
            <a:prstDash val="solid"/>
          </a:ln>
          <a:effectLst/>
        </p:spPr>
        <p:txBody>
          <a:bodyPr lIns="27000" tIns="27000" rIns="27000" bIns="27000" rtlCol="0" anchor="ctr">
            <a:no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33599D"/>
                </a:solidFill>
              </a:rPr>
              <a:t>Центр технических компетенций атомной отрасли (ЦТКАО):</a:t>
            </a:r>
            <a:endParaRPr lang="ru-RU" sz="20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kern="0" dirty="0">
                <a:solidFill>
                  <a:prstClr val="black"/>
                </a:solidFill>
              </a:rPr>
              <a:t>01 октября 2022 года аккредитован Советом по профессиональным квалификациям в строительстве в качестве центра независимой оценки квалификации (ЦОК)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000" kern="0" dirty="0">
                <a:solidFill>
                  <a:prstClr val="black"/>
                </a:solidFill>
              </a:rPr>
              <a:t>14 октября 2022 года аккредитован </a:t>
            </a:r>
            <a:r>
              <a:rPr lang="ru-RU" sz="2000" dirty="0"/>
              <a:t>Советом по профессиональным квалификациям в области инженерных изысканий, градостроительства, архитектурно строительного проектирования </a:t>
            </a:r>
            <a:r>
              <a:rPr lang="ru-RU" sz="2000" kern="0" dirty="0">
                <a:solidFill>
                  <a:prstClr val="black"/>
                </a:solidFill>
              </a:rPr>
              <a:t>в качестве центра независимой оценки квалификации (ЦОК)</a:t>
            </a:r>
          </a:p>
          <a:p>
            <a:pPr algn="ctr">
              <a:defRPr/>
            </a:pPr>
            <a:r>
              <a:rPr lang="ru-RU" dirty="0"/>
              <a:t> </a:t>
            </a:r>
            <a:endParaRPr lang="ru-RU" sz="1330" kern="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F9A76E-C2C0-99A5-EFF3-C6385E0A3363}"/>
              </a:ext>
            </a:extLst>
          </p:cNvPr>
          <p:cNvSpPr/>
          <p:nvPr/>
        </p:nvSpPr>
        <p:spPr>
          <a:xfrm>
            <a:off x="1549471" y="3722806"/>
            <a:ext cx="8774287" cy="5817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lIns="27000" tIns="27000" rIns="27000" bIns="27000" rtlCol="0" anchor="ctr">
            <a:no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chemeClr val="bg1"/>
                </a:solidFill>
              </a:rPr>
              <a:t>Компетенции ООО «ЦТКАО»</a:t>
            </a:r>
          </a:p>
        </p:txBody>
      </p:sp>
      <p:sp>
        <p:nvSpPr>
          <p:cNvPr id="8" name="Прямоугольник с двумя усеченными противолежащими углами 6">
            <a:extLst>
              <a:ext uri="{FF2B5EF4-FFF2-40B4-BE49-F238E27FC236}">
                <a16:creationId xmlns:a16="http://schemas.microsoft.com/office/drawing/2014/main" id="{3C9B3B97-FCF9-5E2F-C63A-7A1A3BAEF5CE}"/>
              </a:ext>
            </a:extLst>
          </p:cNvPr>
          <p:cNvSpPr/>
          <p:nvPr/>
        </p:nvSpPr>
        <p:spPr>
          <a:xfrm>
            <a:off x="1767816" y="4505298"/>
            <a:ext cx="2807856" cy="1745399"/>
          </a:xfrm>
          <a:prstGeom prst="snip2Diag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5">
            <a:extLst>
              <a:ext uri="{FF2B5EF4-FFF2-40B4-BE49-F238E27FC236}">
                <a16:creationId xmlns:a16="http://schemas.microsoft.com/office/drawing/2014/main" id="{9EB8253C-B7BA-A4A6-4B13-AA416FD53445}"/>
              </a:ext>
            </a:extLst>
          </p:cNvPr>
          <p:cNvSpPr/>
          <p:nvPr/>
        </p:nvSpPr>
        <p:spPr>
          <a:xfrm>
            <a:off x="4843429" y="4534365"/>
            <a:ext cx="2659379" cy="1749553"/>
          </a:xfrm>
          <a:prstGeom prst="snip2Diag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усеченными противолежащими углами 4">
            <a:extLst>
              <a:ext uri="{FF2B5EF4-FFF2-40B4-BE49-F238E27FC236}">
                <a16:creationId xmlns:a16="http://schemas.microsoft.com/office/drawing/2014/main" id="{10C76875-CB8C-C4A8-2AE3-0DCBE1878FAB}"/>
              </a:ext>
            </a:extLst>
          </p:cNvPr>
          <p:cNvSpPr/>
          <p:nvPr/>
        </p:nvSpPr>
        <p:spPr>
          <a:xfrm>
            <a:off x="7770564" y="4505599"/>
            <a:ext cx="2666082" cy="1807087"/>
          </a:xfrm>
          <a:prstGeom prst="snip2Diag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B93582-EA01-3A4E-C251-A7D09E0EE420}"/>
              </a:ext>
            </a:extLst>
          </p:cNvPr>
          <p:cNvSpPr/>
          <p:nvPr/>
        </p:nvSpPr>
        <p:spPr>
          <a:xfrm>
            <a:off x="1887353" y="4613188"/>
            <a:ext cx="2688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проекта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 по организации инженерных изысканий,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7-уровень квалификации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88CAED-C095-5345-889B-35AE11057B8B}"/>
              </a:ext>
            </a:extLst>
          </p:cNvPr>
          <p:cNvSpPr/>
          <p:nvPr/>
        </p:nvSpPr>
        <p:spPr>
          <a:xfrm>
            <a:off x="4843427" y="4716277"/>
            <a:ext cx="2659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проекта                 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 по организации строительства,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7-уровень квалификации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984F70-B233-F5B5-6E23-849BA6D80C22}"/>
              </a:ext>
            </a:extLst>
          </p:cNvPr>
          <p:cNvSpPr/>
          <p:nvPr/>
        </p:nvSpPr>
        <p:spPr>
          <a:xfrm>
            <a:off x="7720987" y="4716277"/>
            <a:ext cx="2796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(Специалист по организации архитектурно-строительного проектирования,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7-уровень квалификации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76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32" y="129275"/>
            <a:ext cx="10851614" cy="539699"/>
          </a:xfrm>
        </p:spPr>
        <p:txBody>
          <a:bodyPr/>
          <a:lstStyle/>
          <a:p>
            <a:pPr algn="ctr"/>
            <a:r>
              <a:rPr lang="ru-RU" dirty="0"/>
              <a:t>ЦОК «ЦТКАО»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1026" name="Picture 2" descr="Центр оценки квалификаций ООО &quot;ЦТКА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433"/>
            <a:ext cx="5816906" cy="416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16055" y="745245"/>
            <a:ext cx="5971143" cy="63781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штате ЦОК «ЦТКАО» состоят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6055" y="1486678"/>
            <a:ext cx="5971143" cy="958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квалификации 16.02500.09. «Главный инженер проекта (Специалист по организации строительства) (7-уровень квалификации)» -</a:t>
            </a:r>
            <a:r>
              <a:rPr lang="ru-RU" b="1" dirty="0">
                <a:solidFill>
                  <a:schemeClr val="tx1"/>
                </a:solidFill>
              </a:rPr>
              <a:t> 4 эксперта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6054" y="2548759"/>
            <a:ext cx="5971143" cy="132823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квалификации 10.01500.01 «Главный инженер проекта (Специалист по организации архитектурно-строительного проектирования 7-уровень квалификации)» - </a:t>
            </a:r>
            <a:r>
              <a:rPr lang="ru-RU" b="1" dirty="0">
                <a:solidFill>
                  <a:schemeClr val="tx1"/>
                </a:solidFill>
              </a:rPr>
              <a:t>3 эксперта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16054" y="3980609"/>
            <a:ext cx="5971143" cy="958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квалификации 10.01700.01 «Главный инженер проекта (Специалист по организации инженерных изысканий) (7 уровень квалификации)» -</a:t>
            </a:r>
            <a:r>
              <a:rPr lang="ru-RU" b="1" dirty="0">
                <a:solidFill>
                  <a:schemeClr val="tx1"/>
                </a:solidFill>
              </a:rPr>
              <a:t> 4 эксперта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119" y="5042278"/>
            <a:ext cx="11810080" cy="14136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ЦОК «ЦТКАО» имеет материально-техническую базу отвечающую всем требованиям Совета по профессиональным квалификациям в области инженерных изысканий, градостроительства, архитектурно-строительного проектирования (СПК НОПРИЗ) и Совета по профессиональным квалификациям в области строительства (СПК НОСТРОЙ) для проведения профессиональных экзаменов.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23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038" y="129277"/>
            <a:ext cx="9963425" cy="5396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Деятельность ЦОК «ЦТКАО»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6" name="Лента лицом вниз 5"/>
          <p:cNvSpPr/>
          <p:nvPr/>
        </p:nvSpPr>
        <p:spPr>
          <a:xfrm>
            <a:off x="1047456" y="881813"/>
            <a:ext cx="10080433" cy="101355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момента получения аккредитации </a:t>
            </a:r>
          </a:p>
          <a:p>
            <a:pPr algn="ctr"/>
            <a:r>
              <a:rPr lang="ru-RU" dirty="0"/>
              <a:t>ЦОК «ЦТКАО»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57004" y="4395730"/>
            <a:ext cx="3227942" cy="2046086"/>
          </a:xfrm>
          <a:prstGeom prst="horizontalScroll">
            <a:avLst/>
          </a:prstGeom>
          <a:solidFill>
            <a:srgbClr val="F2B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Проведена независимая оценка квалификации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30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соискателей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57004" y="2195490"/>
            <a:ext cx="3227942" cy="2046086"/>
          </a:xfrm>
          <a:prstGeom prst="horizontalScroll">
            <a:avLst/>
          </a:prstGeom>
          <a:solidFill>
            <a:srgbClr val="F2B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Проведено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вебинара по вопросам Независимой оценки квалификации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702520" y="2108202"/>
            <a:ext cx="4770304" cy="2046086"/>
          </a:xfrm>
          <a:prstGeom prst="horizontalScroll">
            <a:avLst/>
          </a:prstGeom>
          <a:solidFill>
            <a:srgbClr val="F2B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Разработана программа консультаций для подготовки Соискателей по квалификации «Специалист по организации строительства»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790400" y="1895365"/>
            <a:ext cx="3227942" cy="2200240"/>
          </a:xfrm>
          <a:prstGeom prst="horizontalScroll">
            <a:avLst/>
          </a:prstGeom>
          <a:solidFill>
            <a:srgbClr val="F2B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Получено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152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заявки на проведение НОК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119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от членов СРО)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02521" y="4395730"/>
            <a:ext cx="4770304" cy="2046086"/>
          </a:xfrm>
          <a:prstGeom prst="horizontalScroll">
            <a:avLst/>
          </a:prstGeom>
          <a:solidFill>
            <a:srgbClr val="F2B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Выдано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9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положительных заключений 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21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отрицательных заключений о прохождении профессионального экзамена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8823948" y="4241576"/>
            <a:ext cx="3227942" cy="2046086"/>
          </a:xfrm>
          <a:prstGeom prst="horizontalScroll">
            <a:avLst/>
          </a:prstGeom>
          <a:solidFill>
            <a:srgbClr val="F2BD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Проведена предэкзаменационная консультация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Соискателей</a:t>
            </a:r>
          </a:p>
        </p:txBody>
      </p:sp>
    </p:spTree>
    <p:extLst>
      <p:ext uri="{BB962C8B-B14F-4D97-AF65-F5344CB8AC3E}">
        <p14:creationId xmlns:p14="http://schemas.microsoft.com/office/powerpoint/2010/main" val="370181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E1305-CC29-4235-A47E-D0393F69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944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0418DC-C54E-4B6D-9389-7922BBE5C9CF}"/>
              </a:ext>
            </a:extLst>
          </p:cNvPr>
          <p:cNvSpPr txBox="1">
            <a:spLocks/>
          </p:cNvSpPr>
          <p:nvPr/>
        </p:nvSpPr>
        <p:spPr>
          <a:xfrm>
            <a:off x="2582353" y="195764"/>
            <a:ext cx="7150913" cy="34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434F9B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/>
              <a:t>Строительный комплекс атомной отрасли</a:t>
            </a:r>
          </a:p>
        </p:txBody>
      </p:sp>
      <p:sp>
        <p:nvSpPr>
          <p:cNvPr id="46" name="Полилиния 3">
            <a:extLst>
              <a:ext uri="{FF2B5EF4-FFF2-40B4-BE49-F238E27FC236}">
                <a16:creationId xmlns:a16="http://schemas.microsoft.com/office/drawing/2014/main" id="{9B64CCF3-8A60-43E9-9E65-39CBF35BA500}"/>
              </a:ext>
            </a:extLst>
          </p:cNvPr>
          <p:cNvSpPr/>
          <p:nvPr/>
        </p:nvSpPr>
        <p:spPr>
          <a:xfrm>
            <a:off x="435548" y="868931"/>
            <a:ext cx="9040145" cy="5685988"/>
          </a:xfrm>
          <a:custGeom>
            <a:avLst/>
            <a:gdLst>
              <a:gd name="connsiteX0" fmla="*/ 0 w 8871857"/>
              <a:gd name="connsiteY0" fmla="*/ 0 h 5693229"/>
              <a:gd name="connsiteX1" fmla="*/ 0 w 8871857"/>
              <a:gd name="connsiteY1" fmla="*/ 5693229 h 5693229"/>
              <a:gd name="connsiteX2" fmla="*/ 8866415 w 8871857"/>
              <a:gd name="connsiteY2" fmla="*/ 5687786 h 5693229"/>
              <a:gd name="connsiteX3" fmla="*/ 8871857 w 8871857"/>
              <a:gd name="connsiteY3" fmla="*/ 2160815 h 5693229"/>
              <a:gd name="connsiteX4" fmla="*/ 1572986 w 8871857"/>
              <a:gd name="connsiteY4" fmla="*/ 0 h 5693229"/>
              <a:gd name="connsiteX5" fmla="*/ 0 w 8871857"/>
              <a:gd name="connsiteY5" fmla="*/ 0 h 5693229"/>
              <a:gd name="connsiteX0" fmla="*/ 0 w 8866415"/>
              <a:gd name="connsiteY0" fmla="*/ 0 h 5693229"/>
              <a:gd name="connsiteX1" fmla="*/ 0 w 8866415"/>
              <a:gd name="connsiteY1" fmla="*/ 5693229 h 5693229"/>
              <a:gd name="connsiteX2" fmla="*/ 8866415 w 8866415"/>
              <a:gd name="connsiteY2" fmla="*/ 5687786 h 5693229"/>
              <a:gd name="connsiteX3" fmla="*/ 8863390 w 8866415"/>
              <a:gd name="connsiteY3" fmla="*/ 1768967 h 5693229"/>
              <a:gd name="connsiteX4" fmla="*/ 1572986 w 8866415"/>
              <a:gd name="connsiteY4" fmla="*/ 0 h 5693229"/>
              <a:gd name="connsiteX5" fmla="*/ 0 w 8866415"/>
              <a:gd name="connsiteY5" fmla="*/ 0 h 56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66415" h="5693229">
                <a:moveTo>
                  <a:pt x="0" y="0"/>
                </a:moveTo>
                <a:lnTo>
                  <a:pt x="0" y="5693229"/>
                </a:lnTo>
                <a:lnTo>
                  <a:pt x="8866415" y="5687786"/>
                </a:lnTo>
                <a:cubicBezTo>
                  <a:pt x="8865407" y="4381513"/>
                  <a:pt x="8864398" y="3075240"/>
                  <a:pt x="8863390" y="1768967"/>
                </a:cubicBezTo>
                <a:lnTo>
                  <a:pt x="15729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4D38F79-CB27-4C1A-9EAE-F7817C546DB1}"/>
              </a:ext>
            </a:extLst>
          </p:cNvPr>
          <p:cNvSpPr/>
          <p:nvPr/>
        </p:nvSpPr>
        <p:spPr>
          <a:xfrm>
            <a:off x="769005" y="2404493"/>
            <a:ext cx="2064013" cy="7109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2000" b="1" kern="0" dirty="0">
                <a:solidFill>
                  <a:srgbClr val="FFFFFF"/>
                </a:solidFill>
                <a:latin typeface="Arial"/>
              </a:rPr>
              <a:t>Застройщики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C6E4515-08E2-45AE-B234-5E8FF503A1F8}"/>
              </a:ext>
            </a:extLst>
          </p:cNvPr>
          <p:cNvSpPr/>
          <p:nvPr/>
        </p:nvSpPr>
        <p:spPr>
          <a:xfrm>
            <a:off x="3752865" y="4415239"/>
            <a:ext cx="2710943" cy="914556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275" b="1" kern="0" dirty="0">
                <a:solidFill>
                  <a:srgbClr val="FFFFFF"/>
                </a:solidFill>
                <a:latin typeface="Arial"/>
              </a:rPr>
              <a:t>Подрядчики по специализации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967613D-245C-4220-893B-DD235521B4FC}"/>
              </a:ext>
            </a:extLst>
          </p:cNvPr>
          <p:cNvSpPr/>
          <p:nvPr/>
        </p:nvSpPr>
        <p:spPr>
          <a:xfrm>
            <a:off x="733006" y="4415326"/>
            <a:ext cx="2792102" cy="914469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275" b="1" kern="0" dirty="0">
                <a:solidFill>
                  <a:srgbClr val="FFFFFF"/>
                </a:solidFill>
                <a:latin typeface="Arial"/>
              </a:rPr>
              <a:t>Подрядчики по специализации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0C47337-156B-46DD-BFC0-D8CC01F599E6}"/>
              </a:ext>
            </a:extLst>
          </p:cNvPr>
          <p:cNvSpPr/>
          <p:nvPr/>
        </p:nvSpPr>
        <p:spPr>
          <a:xfrm>
            <a:off x="6691564" y="4409700"/>
            <a:ext cx="2580911" cy="91455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algn="ctr"/>
            <a:r>
              <a:rPr lang="ru-RU" sz="1275" b="1" kern="0" dirty="0">
                <a:solidFill>
                  <a:srgbClr val="FFFFFF"/>
                </a:solidFill>
                <a:latin typeface="Arial"/>
              </a:rPr>
              <a:t>Подрядчики по специализации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A88AB8E-E651-4E58-BBD1-93A7FE086267}"/>
              </a:ext>
            </a:extLst>
          </p:cNvPr>
          <p:cNvSpPr/>
          <p:nvPr/>
        </p:nvSpPr>
        <p:spPr>
          <a:xfrm>
            <a:off x="3777641" y="3339965"/>
            <a:ext cx="2686167" cy="766997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Генеральные проектировщики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40E057B-068E-4775-83ED-31837DE29B39}"/>
              </a:ext>
            </a:extLst>
          </p:cNvPr>
          <p:cNvSpPr/>
          <p:nvPr/>
        </p:nvSpPr>
        <p:spPr>
          <a:xfrm>
            <a:off x="737856" y="3339964"/>
            <a:ext cx="2787252" cy="766998"/>
          </a:xfrm>
          <a:prstGeom prst="rect">
            <a:avLst/>
          </a:prstGeom>
          <a:solidFill>
            <a:srgbClr val="92D050"/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Комплексные изыскатели</a:t>
            </a:r>
          </a:p>
        </p:txBody>
      </p:sp>
      <p:sp>
        <p:nvSpPr>
          <p:cNvPr id="61" name="Прямоугольник с двумя вырезанными противолежащими углами 64">
            <a:extLst>
              <a:ext uri="{FF2B5EF4-FFF2-40B4-BE49-F238E27FC236}">
                <a16:creationId xmlns:a16="http://schemas.microsoft.com/office/drawing/2014/main" id="{FEA22F64-222B-4B9F-9836-CF7EEC01EE8A}"/>
              </a:ext>
            </a:extLst>
          </p:cNvPr>
          <p:cNvSpPr>
            <a:spLocks noChangeAspect="1"/>
          </p:cNvSpPr>
          <p:nvPr/>
        </p:nvSpPr>
        <p:spPr>
          <a:xfrm>
            <a:off x="2130226" y="3033294"/>
            <a:ext cx="922268" cy="247759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52 /</a:t>
            </a: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1350" b="1" kern="0" dirty="0">
                <a:solidFill>
                  <a:srgbClr val="FF0000"/>
                </a:solidFill>
                <a:latin typeface="Arial"/>
                <a:cs typeface="Arial"/>
              </a:rPr>
              <a:t>22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Прямоугольник с двумя вырезанными противолежащими углами 65">
            <a:extLst>
              <a:ext uri="{FF2B5EF4-FFF2-40B4-BE49-F238E27FC236}">
                <a16:creationId xmlns:a16="http://schemas.microsoft.com/office/drawing/2014/main" id="{602B9C45-F3D6-49C1-89A3-8ACBDDE75B22}"/>
              </a:ext>
            </a:extLst>
          </p:cNvPr>
          <p:cNvSpPr>
            <a:spLocks noChangeAspect="1"/>
          </p:cNvSpPr>
          <p:nvPr/>
        </p:nvSpPr>
        <p:spPr>
          <a:xfrm>
            <a:off x="2340371" y="3896266"/>
            <a:ext cx="1175496" cy="315787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7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Прямоугольник с двумя вырезанными противолежащими углами 66">
            <a:extLst>
              <a:ext uri="{FF2B5EF4-FFF2-40B4-BE49-F238E27FC236}">
                <a16:creationId xmlns:a16="http://schemas.microsoft.com/office/drawing/2014/main" id="{82D0A868-3A11-48C0-8A64-AF6A6B328299}"/>
              </a:ext>
            </a:extLst>
          </p:cNvPr>
          <p:cNvSpPr>
            <a:spLocks noChangeAspect="1"/>
          </p:cNvSpPr>
          <p:nvPr/>
        </p:nvSpPr>
        <p:spPr>
          <a:xfrm>
            <a:off x="5332565" y="3896592"/>
            <a:ext cx="1131243" cy="303899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Прямоугольник с двумя вырезанными противолежащими углами 67">
            <a:extLst>
              <a:ext uri="{FF2B5EF4-FFF2-40B4-BE49-F238E27FC236}">
                <a16:creationId xmlns:a16="http://schemas.microsoft.com/office/drawing/2014/main" id="{6420F16F-AC3F-4BE5-9D7B-7CAE055DFCD0}"/>
              </a:ext>
            </a:extLst>
          </p:cNvPr>
          <p:cNvSpPr>
            <a:spLocks noChangeAspect="1"/>
          </p:cNvSpPr>
          <p:nvPr/>
        </p:nvSpPr>
        <p:spPr>
          <a:xfrm>
            <a:off x="2340371" y="5026002"/>
            <a:ext cx="1184737" cy="320368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kern="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70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5" name="Прямоугольник с двумя вырезанными противолежащими углами 68">
            <a:extLst>
              <a:ext uri="{FF2B5EF4-FFF2-40B4-BE49-F238E27FC236}">
                <a16:creationId xmlns:a16="http://schemas.microsoft.com/office/drawing/2014/main" id="{5418563D-68CB-428B-9551-50764E64140E}"/>
              </a:ext>
            </a:extLst>
          </p:cNvPr>
          <p:cNvSpPr>
            <a:spLocks noChangeAspect="1"/>
          </p:cNvSpPr>
          <p:nvPr/>
        </p:nvSpPr>
        <p:spPr>
          <a:xfrm>
            <a:off x="5332565" y="5063187"/>
            <a:ext cx="1158306" cy="319836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140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Прямоугольник с двумя вырезанными противолежащими углами 69">
            <a:extLst>
              <a:ext uri="{FF2B5EF4-FFF2-40B4-BE49-F238E27FC236}">
                <a16:creationId xmlns:a16="http://schemas.microsoft.com/office/drawing/2014/main" id="{B5EA03AE-4AF0-4B53-96F0-6AC9D58057A0}"/>
              </a:ext>
            </a:extLst>
          </p:cNvPr>
          <p:cNvSpPr>
            <a:spLocks noChangeAspect="1"/>
          </p:cNvSpPr>
          <p:nvPr/>
        </p:nvSpPr>
        <p:spPr>
          <a:xfrm>
            <a:off x="8070571" y="5065312"/>
            <a:ext cx="1192547" cy="315586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247</a:t>
            </a: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/ </a:t>
            </a: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64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4E9AE1-654F-403A-BF5E-D0BDBA96F412}"/>
              </a:ext>
            </a:extLst>
          </p:cNvPr>
          <p:cNvSpPr txBox="1"/>
          <p:nvPr/>
        </p:nvSpPr>
        <p:spPr>
          <a:xfrm>
            <a:off x="435548" y="769068"/>
            <a:ext cx="1153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9713" marR="0" lvl="0" indent="-2779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0" cap="none" spc="22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Строительный  Комплекс</a:t>
            </a:r>
            <a:r>
              <a:rPr kumimoji="0" lang="ru-RU" sz="3600" b="1" i="1" u="sng" strike="noStrike" kern="0" cap="none" spc="225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779713" marR="0" lvl="0" indent="-2779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kern="0" spc="225" baseline="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	</a:t>
            </a:r>
            <a:r>
              <a:rPr kumimoji="0" lang="ru-RU" sz="3600" b="1" i="1" u="sng" strike="noStrike" kern="0" cap="none" spc="225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атомной отрасли (СКАО)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9EDC483-905F-402B-9C41-903D7FC1D897}"/>
              </a:ext>
            </a:extLst>
          </p:cNvPr>
          <p:cNvSpPr/>
          <p:nvPr/>
        </p:nvSpPr>
        <p:spPr>
          <a:xfrm>
            <a:off x="2077972" y="5498808"/>
            <a:ext cx="2728992" cy="974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НОУ ДПО «УЦПР»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EF3BEE3-20B9-4E38-BFA2-068A62F0E1F3}"/>
              </a:ext>
            </a:extLst>
          </p:cNvPr>
          <p:cNvSpPr/>
          <p:nvPr/>
        </p:nvSpPr>
        <p:spPr>
          <a:xfrm>
            <a:off x="4919406" y="5498808"/>
            <a:ext cx="2597873" cy="9741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ООО «ЦТКАО»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52CCD0D-407A-4088-8265-BAAD7EAC7328}"/>
              </a:ext>
            </a:extLst>
          </p:cNvPr>
          <p:cNvSpPr/>
          <p:nvPr/>
        </p:nvSpPr>
        <p:spPr>
          <a:xfrm>
            <a:off x="6685194" y="3352838"/>
            <a:ext cx="2587281" cy="775402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Генеральные подрядчики</a:t>
            </a:r>
          </a:p>
        </p:txBody>
      </p:sp>
      <p:sp>
        <p:nvSpPr>
          <p:cNvPr id="72" name="Прямоугольник с двумя вырезанными противолежащими углами 63">
            <a:extLst>
              <a:ext uri="{FF2B5EF4-FFF2-40B4-BE49-F238E27FC236}">
                <a16:creationId xmlns:a16="http://schemas.microsoft.com/office/drawing/2014/main" id="{B4E278D7-E4D3-465C-BAD5-81DA6C2F6281}"/>
              </a:ext>
            </a:extLst>
          </p:cNvPr>
          <p:cNvSpPr>
            <a:spLocks noChangeAspect="1"/>
          </p:cNvSpPr>
          <p:nvPr/>
        </p:nvSpPr>
        <p:spPr>
          <a:xfrm>
            <a:off x="8079925" y="3878931"/>
            <a:ext cx="1192550" cy="320368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 / </a:t>
            </a: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B5B15E1-6724-400C-9005-5B6D7EC9ACFC}"/>
              </a:ext>
            </a:extLst>
          </p:cNvPr>
          <p:cNvSpPr/>
          <p:nvPr/>
        </p:nvSpPr>
        <p:spPr>
          <a:xfrm>
            <a:off x="9552863" y="3352838"/>
            <a:ext cx="2298123" cy="77540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Комплекс гражданского строительства</a:t>
            </a:r>
          </a:p>
        </p:txBody>
      </p:sp>
      <p:sp>
        <p:nvSpPr>
          <p:cNvPr id="74" name="Прямоугольник с двумя вырезанными противолежащими углами 63">
            <a:extLst>
              <a:ext uri="{FF2B5EF4-FFF2-40B4-BE49-F238E27FC236}">
                <a16:creationId xmlns:a16="http://schemas.microsoft.com/office/drawing/2014/main" id="{8F2310F0-8111-456F-BA2A-CC56CD65EAB1}"/>
              </a:ext>
            </a:extLst>
          </p:cNvPr>
          <p:cNvSpPr>
            <a:spLocks noChangeAspect="1"/>
          </p:cNvSpPr>
          <p:nvPr/>
        </p:nvSpPr>
        <p:spPr>
          <a:xfrm>
            <a:off x="10885238" y="3977242"/>
            <a:ext cx="965748" cy="259440"/>
          </a:xfrm>
          <a:prstGeom prst="snip2DiagRect">
            <a:avLst>
              <a:gd name="adj1" fmla="val 0"/>
              <a:gd name="adj2" fmla="val 29110"/>
            </a:avLst>
          </a:prstGeom>
          <a:solidFill>
            <a:srgbClr val="FFFFFF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1551ED77-B546-4BBC-A782-2F72ABF1DEF0}"/>
              </a:ext>
            </a:extLst>
          </p:cNvPr>
          <p:cNvSpPr/>
          <p:nvPr/>
        </p:nvSpPr>
        <p:spPr>
          <a:xfrm>
            <a:off x="6202114" y="1969397"/>
            <a:ext cx="366028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СРО «СОЮЗАТОМСТРОЙ»</a:t>
            </a:r>
          </a:p>
          <a:p>
            <a:r>
              <a:rPr lang="ru-RU" sz="2000" b="1" dirty="0">
                <a:solidFill>
                  <a:srgbClr val="FF9900"/>
                </a:solidFill>
              </a:rPr>
              <a:t>СРО «СОЮЗАТОМПРОЕКТ»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СРО «СОЮЗАТОМГЕО»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61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771" y="41989"/>
            <a:ext cx="9986227" cy="539699"/>
          </a:xfrm>
        </p:spPr>
        <p:txBody>
          <a:bodyPr/>
          <a:lstStyle/>
          <a:p>
            <a:pPr algn="ctr"/>
            <a:r>
              <a:rPr lang="ru-RU" dirty="0"/>
              <a:t>Выделение Квот на прохождение 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13" name="Табличка 12"/>
          <p:cNvSpPr/>
          <p:nvPr/>
        </p:nvSpPr>
        <p:spPr>
          <a:xfrm>
            <a:off x="1676400" y="936434"/>
            <a:ext cx="9466598" cy="1630496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Выделение Квот организациям - членам СРО для прохождения специалистами независимой оценки квалификации  в ЦОК «ЦТКАО» в количестве 380 человек в рамках образовательного проекта СРО Атомной отрасли.</a:t>
            </a:r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114300" y="3305059"/>
            <a:ext cx="4051299" cy="2295641"/>
          </a:xfrm>
          <a:prstGeom prst="snip2Diag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СРО «СОЮЗАТОМСТРОЙ»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230 человек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квалификации «Главный инженер проекта (специалист по организации строительства) (7-уровень квалификации)»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4292600" y="3305059"/>
            <a:ext cx="3972447" cy="2295641"/>
          </a:xfrm>
          <a:prstGeom prst="snip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СРО «СОЮЗАТОМПРОЕКТ»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120 человек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квалификации «Главный инженер проекта (специалист по организации архитектурно-строительного проектирования) (7-уровень квалификации)»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8392048" y="3305059"/>
            <a:ext cx="3659842" cy="2295641"/>
          </a:xfrm>
          <a:prstGeom prst="snip2Diag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СРО «СОЮЗАТОМГЕО»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30 человек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квалификации «Главный инженер проекта (специалист по организации инженерных изысканий) (7-уровень квалификации)»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16-конечная звезда 34"/>
          <p:cNvSpPr/>
          <p:nvPr/>
        </p:nvSpPr>
        <p:spPr>
          <a:xfrm>
            <a:off x="0" y="5232400"/>
            <a:ext cx="1339849" cy="1206500"/>
          </a:xfrm>
          <a:prstGeom prst="star16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2BD76"/>
                </a:solidFill>
              </a:rPr>
              <a:t>230</a:t>
            </a:r>
          </a:p>
        </p:txBody>
      </p:sp>
      <p:sp>
        <p:nvSpPr>
          <p:cNvPr id="36" name="16-конечная звезда 35"/>
          <p:cNvSpPr/>
          <p:nvPr/>
        </p:nvSpPr>
        <p:spPr>
          <a:xfrm>
            <a:off x="3810000" y="5232400"/>
            <a:ext cx="1358900" cy="1206500"/>
          </a:xfrm>
          <a:prstGeom prst="star16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120</a:t>
            </a:r>
          </a:p>
        </p:txBody>
      </p:sp>
      <p:sp>
        <p:nvSpPr>
          <p:cNvPr id="37" name="16-конечная звезда 36"/>
          <p:cNvSpPr/>
          <p:nvPr/>
        </p:nvSpPr>
        <p:spPr>
          <a:xfrm>
            <a:off x="7886700" y="5232400"/>
            <a:ext cx="1308100" cy="1206500"/>
          </a:xfrm>
          <a:prstGeom prst="star16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2D050"/>
                </a:solidFill>
              </a:rPr>
              <a:t>30</a:t>
            </a:r>
          </a:p>
        </p:txBody>
      </p:sp>
      <p:sp>
        <p:nvSpPr>
          <p:cNvPr id="38" name="16-конечная звезда 37"/>
          <p:cNvSpPr/>
          <p:nvPr/>
        </p:nvSpPr>
        <p:spPr>
          <a:xfrm>
            <a:off x="1156771" y="1863609"/>
            <a:ext cx="1414978" cy="1206500"/>
          </a:xfrm>
          <a:prstGeom prst="star16">
            <a:avLst/>
          </a:prstGeom>
          <a:solidFill>
            <a:schemeClr val="bg1"/>
          </a:solidFill>
          <a:ln w="57150">
            <a:solidFill>
              <a:srgbClr val="E78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994E7"/>
                </a:solidFill>
              </a:rPr>
              <a:t>380</a:t>
            </a:r>
          </a:p>
        </p:txBody>
      </p:sp>
    </p:spTree>
    <p:extLst>
      <p:ext uri="{BB962C8B-B14F-4D97-AF65-F5344CB8AC3E}">
        <p14:creationId xmlns:p14="http://schemas.microsoft.com/office/powerpoint/2010/main" val="4236093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4489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962" y="930303"/>
            <a:ext cx="117332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4000" b="1" kern="0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4000" b="1" kern="0" dirty="0">
                <a:solidFill>
                  <a:srgbClr val="002060"/>
                </a:solidFill>
              </a:rPr>
              <a:t>Учебный центр профессиональной подготовки работников строительного комплекса атомной отрасли</a:t>
            </a:r>
          </a:p>
          <a:p>
            <a:pPr lvl="0" algn="ctr">
              <a:defRPr/>
            </a:pPr>
            <a:endParaRPr lang="ru-RU" sz="4000" b="1" kern="0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4000" b="1" kern="0" dirty="0">
                <a:solidFill>
                  <a:srgbClr val="002060"/>
                </a:solidFill>
              </a:rPr>
              <a:t>(НОУ ДПО «УЦПР»)</a:t>
            </a:r>
          </a:p>
        </p:txBody>
      </p:sp>
    </p:spTree>
    <p:extLst>
      <p:ext uri="{BB962C8B-B14F-4D97-AF65-F5344CB8AC3E}">
        <p14:creationId xmlns:p14="http://schemas.microsoft.com/office/powerpoint/2010/main" val="294017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4487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692" y="1843530"/>
            <a:ext cx="8669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Обеспечение подготовки специалистов в количестве: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2060"/>
                </a:solidFill>
              </a:rPr>
              <a:t>ДПО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3395</a:t>
            </a:r>
            <a:r>
              <a:rPr lang="ru-RU" dirty="0">
                <a:solidFill>
                  <a:srgbClr val="002060"/>
                </a:solidFill>
              </a:rPr>
              <a:t> чел., в т.ч. 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по заказу СРО – </a:t>
            </a:r>
            <a:r>
              <a:rPr lang="ru-RU" b="1" dirty="0">
                <a:solidFill>
                  <a:srgbClr val="002060"/>
                </a:solidFill>
              </a:rPr>
              <a:t>1847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indent="268288"/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u="sng" dirty="0">
                <a:solidFill>
                  <a:srgbClr val="002060"/>
                </a:solidFill>
              </a:rPr>
              <a:t>Линейный персонал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354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2060"/>
                </a:solidFill>
              </a:rPr>
              <a:t>Подготовка рабочих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4858</a:t>
            </a:r>
            <a:r>
              <a:rPr lang="ru-RU" dirty="0">
                <a:solidFill>
                  <a:srgbClr val="002060"/>
                </a:solidFill>
              </a:rPr>
              <a:t> чел., в т.ч. 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по основным профессиям – </a:t>
            </a:r>
            <a:r>
              <a:rPr lang="ru-RU" b="1" dirty="0">
                <a:solidFill>
                  <a:srgbClr val="002060"/>
                </a:solidFill>
              </a:rPr>
              <a:t>3369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входной контроль – </a:t>
            </a:r>
            <a:r>
              <a:rPr lang="ru-RU" b="1" dirty="0">
                <a:solidFill>
                  <a:srgbClr val="002060"/>
                </a:solidFill>
              </a:rPr>
              <a:t>19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специальные курсы – </a:t>
            </a:r>
            <a:r>
              <a:rPr lang="ru-RU" b="1" dirty="0">
                <a:solidFill>
                  <a:srgbClr val="002060"/>
                </a:solidFill>
              </a:rPr>
              <a:t>1470</a:t>
            </a:r>
            <a:r>
              <a:rPr lang="ru-RU" dirty="0">
                <a:solidFill>
                  <a:srgbClr val="002060"/>
                </a:solidFill>
              </a:rPr>
              <a:t> чел. </a:t>
            </a:r>
            <a:r>
              <a:rPr lang="ru-RU" sz="1200" dirty="0">
                <a:solidFill>
                  <a:srgbClr val="002060"/>
                </a:solidFill>
              </a:rPr>
              <a:t>(высота, ПТМ, охрана труда, оказание первой помощи)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692" y="842968"/>
            <a:ext cx="84976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Ввод в эксплуатацию: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УПК АЭС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«</a:t>
            </a:r>
            <a:r>
              <a:rPr lang="ru-RU" sz="1600" dirty="0" err="1">
                <a:solidFill>
                  <a:srgbClr val="002060"/>
                </a:solidFill>
              </a:rPr>
              <a:t>Руппур</a:t>
            </a:r>
            <a:r>
              <a:rPr lang="ru-RU" sz="1600" dirty="0">
                <a:solidFill>
                  <a:srgbClr val="002060"/>
                </a:solidFill>
              </a:rPr>
              <a:t>»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ru-RU" sz="1600" dirty="0">
                <a:solidFill>
                  <a:srgbClr val="002060"/>
                </a:solidFill>
              </a:rPr>
              <a:t>Республика Бангладеш)</a:t>
            </a:r>
          </a:p>
          <a:p>
            <a:pPr indent="271463"/>
            <a:r>
              <a:rPr lang="ru-RU" sz="1600" dirty="0">
                <a:solidFill>
                  <a:srgbClr val="002060"/>
                </a:solidFill>
              </a:rPr>
              <a:t>Обучено </a:t>
            </a:r>
            <a:r>
              <a:rPr lang="ru-RU" sz="1600" b="1" dirty="0">
                <a:solidFill>
                  <a:srgbClr val="002060"/>
                </a:solidFill>
              </a:rPr>
              <a:t>3421</a:t>
            </a:r>
            <a:r>
              <a:rPr lang="ru-RU" sz="1600" dirty="0">
                <a:solidFill>
                  <a:srgbClr val="002060"/>
                </a:solidFill>
              </a:rPr>
              <a:t> чел.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64BE4-23FE-4774-AF8C-CF60523A5AE2}"/>
              </a:ext>
            </a:extLst>
          </p:cNvPr>
          <p:cNvSpPr txBox="1"/>
          <p:nvPr/>
        </p:nvSpPr>
        <p:spPr>
          <a:xfrm>
            <a:off x="273264" y="5286199"/>
            <a:ext cx="8130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Актуализировано </a:t>
            </a:r>
            <a:r>
              <a:rPr lang="ru-RU" sz="1800" b="1" dirty="0">
                <a:solidFill>
                  <a:srgbClr val="002060"/>
                </a:solidFill>
              </a:rPr>
              <a:t>14</a:t>
            </a:r>
            <a:r>
              <a:rPr lang="ru-RU" sz="1800" dirty="0">
                <a:solidFill>
                  <a:srgbClr val="002060"/>
                </a:solidFill>
              </a:rPr>
              <a:t> программ обучения: 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	4</a:t>
            </a:r>
            <a:r>
              <a:rPr lang="ru-RU" sz="1800" dirty="0">
                <a:solidFill>
                  <a:srgbClr val="002060"/>
                </a:solidFill>
              </a:rPr>
              <a:t> – по основным профессиям;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	10</a:t>
            </a:r>
            <a:r>
              <a:rPr lang="ru-RU" dirty="0">
                <a:solidFill>
                  <a:srgbClr val="002060"/>
                </a:solidFill>
              </a:rPr>
              <a:t> – специальные курсы.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46FC93-117A-4678-A9B3-35C146CC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30" y="203846"/>
            <a:ext cx="7999695" cy="3310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Отчет о деятельности НОУ ДПО «УЦПР» за 2022 г.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10BB045-82F7-4526-8DC4-9B6CE9AE6914}"/>
              </a:ext>
            </a:extLst>
          </p:cNvPr>
          <p:cNvGraphicFramePr>
            <a:graphicFrameLocks noGrp="1"/>
          </p:cNvGraphicFramePr>
          <p:nvPr/>
        </p:nvGraphicFramePr>
        <p:xfrm>
          <a:off x="8404252" y="899245"/>
          <a:ext cx="3446161" cy="423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220">
                  <a:extLst>
                    <a:ext uri="{9D8B030D-6E8A-4147-A177-3AD203B41FA5}">
                      <a16:colId xmlns:a16="http://schemas.microsoft.com/office/drawing/2014/main" val="123450376"/>
                    </a:ext>
                  </a:extLst>
                </a:gridCol>
                <a:gridCol w="3179941">
                  <a:extLst>
                    <a:ext uri="{9D8B030D-6E8A-4147-A177-3AD203B41FA5}">
                      <a16:colId xmlns:a16="http://schemas.microsoft.com/office/drawing/2014/main" val="2380943286"/>
                    </a:ext>
                  </a:extLst>
                </a:gridCol>
              </a:tblGrid>
              <a:tr h="44764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Основные заказчики обучения: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108774"/>
                  </a:ext>
                </a:extLst>
              </a:tr>
              <a:tr h="29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«НИКИМТ-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Атомстрой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834881"/>
                  </a:ext>
                </a:extLst>
              </a:tr>
              <a:tr h="307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"Трест </a:t>
                      </a:r>
                      <a:r>
                        <a:rPr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РосСЭМ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3813601"/>
                  </a:ext>
                </a:extLst>
              </a:tr>
              <a:tr h="435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АО «</a:t>
                      </a:r>
                      <a:r>
                        <a:rPr lang="ru-RU" sz="1600" u="none" strike="noStrike" dirty="0" err="1">
                          <a:effectLst/>
                        </a:rPr>
                        <a:t>Энергоспецмонтаж</a:t>
                      </a:r>
                      <a:r>
                        <a:rPr lang="ru-RU" sz="1600" u="none" strike="noStrike" dirty="0">
                          <a:effectLst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726113"/>
                  </a:ext>
                </a:extLst>
              </a:tr>
              <a:tr h="435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ООО Корпорация АК ЭСКМ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45967"/>
                  </a:ext>
                </a:extLst>
              </a:tr>
              <a:tr h="261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АО Концерн Росэнергоатом ОДИЦ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991182"/>
                  </a:ext>
                </a:extLst>
              </a:tr>
              <a:tr h="435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Российские студенческие отряды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9209554"/>
                  </a:ext>
                </a:extLst>
              </a:tr>
              <a:tr h="5719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ООО "ТИТАНТЕХНОЛОДЖИПАЙПЛАЙН"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3388205"/>
                  </a:ext>
                </a:extLst>
              </a:tr>
              <a:tr h="5719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 Атомной отрасли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401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281294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407A948-AE88-4F8D-8CD7-9B5A896CF56E}"/>
              </a:ext>
            </a:extLst>
          </p:cNvPr>
          <p:cNvSpPr txBox="1">
            <a:spLocks/>
          </p:cNvSpPr>
          <p:nvPr/>
        </p:nvSpPr>
        <p:spPr>
          <a:xfrm>
            <a:off x="69669" y="216563"/>
            <a:ext cx="10546080" cy="34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434F9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2-ой Международный строительный чемпионат (</a:t>
            </a:r>
            <a:r>
              <a:rPr lang="ru-RU" sz="2400" dirty="0" err="1"/>
              <a:t>World</a:t>
            </a:r>
            <a:r>
              <a:rPr lang="ru-RU" sz="2400" dirty="0"/>
              <a:t> </a:t>
            </a:r>
            <a:r>
              <a:rPr lang="ru-RU" sz="2400" dirty="0" err="1"/>
              <a:t>Construction</a:t>
            </a:r>
            <a:r>
              <a:rPr lang="ru-RU" sz="2400" dirty="0"/>
              <a:t> </a:t>
            </a:r>
            <a:r>
              <a:rPr lang="ru-RU" sz="2400" dirty="0" err="1"/>
              <a:t>Championship</a:t>
            </a:r>
            <a:r>
              <a:rPr lang="ru-RU" sz="2400" dirty="0"/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28675"/>
          <a:ext cx="5499875" cy="39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875">
                  <a:extLst>
                    <a:ext uri="{9D8B030D-6E8A-4147-A177-3AD203B41FA5}">
                      <a16:colId xmlns:a16="http://schemas.microsoft.com/office/drawing/2014/main" val="1783386499"/>
                    </a:ext>
                  </a:extLst>
                </a:gridCol>
              </a:tblGrid>
              <a:tr h="390007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НОУ ДПО «УЦПР» обеспечило</a:t>
                      </a:r>
                      <a:r>
                        <a:rPr lang="ru-RU" sz="1400" b="1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подготовку и проведение чемпионата </a:t>
                      </a:r>
                      <a:r>
                        <a:rPr lang="ru-RU" sz="1400" b="1" u="none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по  следующим номинациям: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1. Лучшая площадка по сооружению</a:t>
                      </a:r>
                      <a:r>
                        <a:rPr lang="ru-RU" sz="14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объектов</a:t>
                      </a: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в составе: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 1.1. Общестроительные работы;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 1.2</a:t>
                      </a: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. Монтаж технологических трубопроводов;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 1.3. Охрана труда;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 1.4. Неразрушающие методы контроля;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2. Монтаж стальных и железобетонных конструкций.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3. Электросварщик ручной сварки. 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4. Монтаж оборудования </a:t>
                      </a:r>
                      <a:r>
                        <a:rPr lang="ru-RU" sz="1400" b="0" kern="120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КИПиА</a:t>
                      </a: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5. Электромонтаж осветительных сетей и электрооборудования.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6. Электромонтаж вторичной коммутации.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7. Электромонтаж (монтаж кабельных сетей и силового оборудования). 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6256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790179"/>
            <a:ext cx="1193074" cy="108967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57819" y="6158836"/>
          <a:ext cx="2904565" cy="51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4109617977"/>
                    </a:ext>
                  </a:extLst>
                </a:gridCol>
              </a:tblGrid>
              <a:tr h="35423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u="sng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Всего участвовало</a:t>
                      </a:r>
                      <a:r>
                        <a:rPr lang="ru-RU" sz="12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: 34 команды, 314 участников,  210 экспертов </a:t>
                      </a:r>
                      <a:endParaRPr lang="ru-RU" sz="1200" b="1" kern="1200" dirty="0">
                        <a:solidFill>
                          <a:srgbClr val="434F9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43193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141113" y="3049431"/>
          <a:ext cx="4103778" cy="156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778">
                  <a:extLst>
                    <a:ext uri="{9D8B030D-6E8A-4147-A177-3AD203B41FA5}">
                      <a16:colId xmlns:a16="http://schemas.microsoft.com/office/drawing/2014/main" val="1434537735"/>
                    </a:ext>
                  </a:extLst>
                </a:gridCol>
              </a:tblGrid>
              <a:tr h="131129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u="sng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Госкорпорация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Росатом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ПАО «Газпром», Сборная Татарстана, ПАО 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Сибур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,  ОАО «РЖД», ПАО «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Уралкалий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»,   ПАО «Татнефть», АО Институт «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Оргэнергострой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», АО «ТАТЭМ», 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ООО «Корпорация АК «ЭСКМ», ООО «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Алабуга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baseline="0" dirty="0" err="1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Девелопмент</a:t>
                      </a:r>
                      <a:r>
                        <a:rPr lang="ru-RU" sz="12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»,    команды Студенческой лиги и независимые участники.</a:t>
                      </a:r>
                      <a:endParaRPr lang="ru-RU" sz="1200" b="0" kern="1200" dirty="0">
                        <a:solidFill>
                          <a:srgbClr val="434F9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892183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36" y="732715"/>
            <a:ext cx="3684494" cy="229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35" y="4595212"/>
            <a:ext cx="3684494" cy="22218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46" y="2109909"/>
            <a:ext cx="2646712" cy="3970068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524" y="4613056"/>
          <a:ext cx="5288569" cy="229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569">
                  <a:extLst>
                    <a:ext uri="{9D8B030D-6E8A-4147-A177-3AD203B41FA5}">
                      <a16:colId xmlns:a16="http://schemas.microsoft.com/office/drawing/2014/main" val="4109617977"/>
                    </a:ext>
                  </a:extLst>
                </a:gridCol>
              </a:tblGrid>
              <a:tr h="214916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u="sng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 НОУ ДПО «УЦПР»: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заданий и критериев оценки по номинациям Чемпионата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Разработка требований к экспертам и участника Чемпионата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- Разработку проекта</a:t>
                      </a:r>
                      <a:r>
                        <a:rPr lang="ru-RU" sz="14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застройки площадки, материально-техническое и программное обеспечение рабочих мест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- Координация</a:t>
                      </a:r>
                      <a:r>
                        <a:rPr lang="ru-RU" sz="1400" b="0" kern="1200" baseline="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rgbClr val="434F9B"/>
                          </a:solidFill>
                          <a:latin typeface="+mn-lt"/>
                          <a:ea typeface="+mn-ea"/>
                          <a:cs typeface="+mn-cs"/>
                        </a:rPr>
                        <a:t>и общий контроль финального этапа Чемпионата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43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04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4489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692" y="1689717"/>
            <a:ext cx="9058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Обеспечение подготовки специалистов на действующих и вновь введенных площадках в количестве: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2060"/>
                </a:solidFill>
              </a:rPr>
              <a:t>ДПО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2500</a:t>
            </a:r>
            <a:r>
              <a:rPr lang="ru-RU" dirty="0">
                <a:solidFill>
                  <a:srgbClr val="002060"/>
                </a:solidFill>
              </a:rPr>
              <a:t> чел., в т.ч. 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по заказу СРО – </a:t>
            </a:r>
            <a:r>
              <a:rPr lang="ru-RU" b="1" dirty="0">
                <a:solidFill>
                  <a:srgbClr val="002060"/>
                </a:solidFill>
              </a:rPr>
              <a:t>1900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indent="268288"/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u="sng" dirty="0">
                <a:solidFill>
                  <a:srgbClr val="002060"/>
                </a:solidFill>
              </a:rPr>
              <a:t>Линейный персонал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b="1" dirty="0">
                <a:solidFill>
                  <a:srgbClr val="002060"/>
                </a:solidFill>
              </a:rPr>
              <a:t>400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002060"/>
                </a:solidFill>
              </a:rPr>
              <a:t>Подготовка рабочих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b="1" dirty="0">
                <a:solidFill>
                  <a:srgbClr val="002060"/>
                </a:solidFill>
              </a:rPr>
              <a:t>5500</a:t>
            </a:r>
            <a:r>
              <a:rPr lang="ru-RU" dirty="0">
                <a:solidFill>
                  <a:srgbClr val="002060"/>
                </a:solidFill>
              </a:rPr>
              <a:t> чел., в т.ч. 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по основным профессиям – </a:t>
            </a:r>
            <a:r>
              <a:rPr lang="ru-RU" b="1" dirty="0">
                <a:solidFill>
                  <a:srgbClr val="002060"/>
                </a:solidFill>
              </a:rPr>
              <a:t>3000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входной контроль – </a:t>
            </a:r>
            <a:r>
              <a:rPr lang="ru-RU" b="1" dirty="0">
                <a:solidFill>
                  <a:srgbClr val="002060"/>
                </a:solidFill>
              </a:rPr>
              <a:t>200</a:t>
            </a:r>
            <a:r>
              <a:rPr lang="ru-RU" dirty="0">
                <a:solidFill>
                  <a:srgbClr val="002060"/>
                </a:solidFill>
              </a:rPr>
              <a:t> чел.</a:t>
            </a:r>
          </a:p>
          <a:p>
            <a:pPr indent="268288"/>
            <a:r>
              <a:rPr lang="ru-RU" dirty="0">
                <a:solidFill>
                  <a:srgbClr val="002060"/>
                </a:solidFill>
              </a:rPr>
              <a:t>- специальные курсы – </a:t>
            </a:r>
            <a:r>
              <a:rPr lang="ru-RU" b="1" dirty="0">
                <a:solidFill>
                  <a:srgbClr val="002060"/>
                </a:solidFill>
              </a:rPr>
              <a:t>2300</a:t>
            </a:r>
            <a:r>
              <a:rPr lang="ru-RU" dirty="0">
                <a:solidFill>
                  <a:srgbClr val="002060"/>
                </a:solidFill>
              </a:rPr>
              <a:t> чел. </a:t>
            </a:r>
            <a:r>
              <a:rPr lang="ru-RU" sz="1200" dirty="0">
                <a:solidFill>
                  <a:srgbClr val="002060"/>
                </a:solidFill>
              </a:rPr>
              <a:t>(высота, ПТМ, охрана труда, оказание первой помощи, ОЗП и т.д.)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692" y="842968"/>
            <a:ext cx="88679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Открытие филиала НОУ ДПО «УЦПР» в АРЕ (май - июнь 2023г.)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Организация обучения на площадке сооружения </a:t>
            </a:r>
            <a:r>
              <a:rPr lang="ru-RU" sz="1600" dirty="0">
                <a:solidFill>
                  <a:srgbClr val="002060"/>
                </a:solidFill>
              </a:rPr>
              <a:t>АЭС «Эль-</a:t>
            </a:r>
            <a:r>
              <a:rPr lang="ru-RU" sz="1600" dirty="0" err="1">
                <a:solidFill>
                  <a:srgbClr val="002060"/>
                </a:solidFill>
              </a:rPr>
              <a:t>Дабаа</a:t>
            </a:r>
            <a:r>
              <a:rPr lang="ru-RU" sz="1600" dirty="0">
                <a:solidFill>
                  <a:srgbClr val="002060"/>
                </a:solidFill>
              </a:rPr>
              <a:t>» (июль 2023г.)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64BE4-23FE-4774-AF8C-CF60523A5AE2}"/>
              </a:ext>
            </a:extLst>
          </p:cNvPr>
          <p:cNvSpPr txBox="1"/>
          <p:nvPr/>
        </p:nvSpPr>
        <p:spPr>
          <a:xfrm>
            <a:off x="345692" y="5229511"/>
            <a:ext cx="8130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Адаптация программ к нормам и требованиям профессиональных и квалификационных стандартов и к требованиям контракта страны  сооружения АЭС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46FC93-117A-4678-A9B3-35C146CC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30" y="203846"/>
            <a:ext cx="7999695" cy="3310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Базовые задачи НОУ ДПО «УЦПР» на 2023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64BE4-23FE-4774-AF8C-CF60523A5AE2}"/>
              </a:ext>
            </a:extLst>
          </p:cNvPr>
          <p:cNvSpPr txBox="1"/>
          <p:nvPr/>
        </p:nvSpPr>
        <p:spPr>
          <a:xfrm>
            <a:off x="345692" y="5890900"/>
            <a:ext cx="8130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Участие в 3-м Международном строительном чемпионате </a:t>
            </a:r>
            <a:r>
              <a:rPr lang="en-US" dirty="0">
                <a:solidFill>
                  <a:srgbClr val="002060"/>
                </a:solidFill>
              </a:rPr>
              <a:t>(WCC</a:t>
            </a:r>
            <a:r>
              <a:rPr lang="ru-RU" dirty="0">
                <a:solidFill>
                  <a:srgbClr val="002060"/>
                </a:solidFill>
              </a:rPr>
              <a:t>) в качестве Технического партнера</a:t>
            </a:r>
          </a:p>
        </p:txBody>
      </p:sp>
    </p:spTree>
    <p:extLst>
      <p:ext uri="{BB962C8B-B14F-4D97-AF65-F5344CB8AC3E}">
        <p14:creationId xmlns:p14="http://schemas.microsoft.com/office/powerpoint/2010/main" val="2940430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133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24725" y="2613392"/>
            <a:ext cx="7542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002060"/>
                </a:solidFill>
              </a:rPr>
              <a:t>Экосистема</a:t>
            </a:r>
          </a:p>
          <a:p>
            <a:pPr algn="ctr"/>
            <a:r>
              <a:rPr lang="ru-RU" sz="5000" b="1" dirty="0">
                <a:solidFill>
                  <a:srgbClr val="002060"/>
                </a:solidFill>
              </a:rPr>
              <a:t>СРО атомной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2653067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6450B1-B939-412D-B0BC-390B021D0B47}"/>
              </a:ext>
            </a:extLst>
          </p:cNvPr>
          <p:cNvSpPr/>
          <p:nvPr/>
        </p:nvSpPr>
        <p:spPr>
          <a:xfrm>
            <a:off x="172016" y="803080"/>
            <a:ext cx="11878146" cy="808440"/>
          </a:xfrm>
          <a:prstGeom prst="rect">
            <a:avLst/>
          </a:prstGeom>
          <a:solidFill>
            <a:srgbClr val="33599D"/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ЭКОСИСТЕМА – объединение на единой цифровой площадке электронных сервисов и услуг, позволяющих пользователям системы решать общие стратегические задачи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C24288-7245-4F30-8580-0BA2856760E5}"/>
              </a:ext>
            </a:extLst>
          </p:cNvPr>
          <p:cNvSpPr/>
          <p:nvPr/>
        </p:nvSpPr>
        <p:spPr>
          <a:xfrm>
            <a:off x="172016" y="1691240"/>
            <a:ext cx="11878146" cy="2971295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33599D"/>
            </a:solidFill>
            <a:prstDash val="solid"/>
          </a:ln>
          <a:effectLst/>
        </p:spPr>
        <p:txBody>
          <a:bodyPr lIns="27000" tIns="27000" rIns="27000" bIns="27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Задачи Экосистемы: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33599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</a:t>
            </a:r>
            <a:r>
              <a:rPr lang="ru-RU" kern="0" dirty="0">
                <a:solidFill>
                  <a:prstClr val="black"/>
                </a:solidFill>
              </a:rPr>
              <a:t>С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оздание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единой цифровой среды взаимодействия информационных систем СРО атомной отрасли и организаций-членов СРО, позволяющей представить полный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спектр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компетенций и научно-технический потенциал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организаций.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3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Обеспечение горизонтального взаимодействия организаций-членов СРО при реализации проектов.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Совершенствование взаимодействия СРО и организаций-членов СРО по стандартизации, контролю и надзору, профессиональному образованию, сертификации и др.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38600" y="42066"/>
            <a:ext cx="3648075" cy="539699"/>
          </a:xfrm>
        </p:spPr>
        <p:txBody>
          <a:bodyPr/>
          <a:lstStyle/>
          <a:p>
            <a:r>
              <a:rPr lang="ru-RU" dirty="0"/>
              <a:t>Проект Экосистемы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C24288-7245-4F30-8580-0BA2856760E5}"/>
              </a:ext>
            </a:extLst>
          </p:cNvPr>
          <p:cNvSpPr/>
          <p:nvPr/>
        </p:nvSpPr>
        <p:spPr>
          <a:xfrm>
            <a:off x="172016" y="4742255"/>
            <a:ext cx="11878146" cy="188840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lIns="27000" tIns="27000" rIns="27000" bIns="27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Решение объединенного Совета СРО атомной отрасли: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33599D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</a:t>
            </a:r>
            <a:r>
              <a:rPr lang="ru-RU" kern="0" dirty="0">
                <a:solidFill>
                  <a:prstClr val="black"/>
                </a:solidFill>
              </a:rPr>
              <a:t>Одобрить проект создания Экосистемы и </a:t>
            </a:r>
            <a:r>
              <a:rPr lang="ru-RU" dirty="0"/>
              <a:t>обеспечить ее разработку, ввод в эксплуатацию и внедрение;</a:t>
            </a:r>
            <a:endParaRPr kumimoji="0" lang="ru-RU" sz="13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</a:t>
            </a:r>
            <a:r>
              <a:rPr lang="ru-RU" kern="0" dirty="0">
                <a:solidFill>
                  <a:prstClr val="black"/>
                </a:solidFill>
              </a:rPr>
              <a:t>Рекомендовать руководителям организаций-членов СРО обеспечить взаимодействие с Экосистемой по внесению сведений в цифровую базу данных «Профиль организации» - </a:t>
            </a:r>
            <a:r>
              <a:rPr lang="ru-RU" b="1" kern="0" dirty="0">
                <a:solidFill>
                  <a:srgbClr val="FF0000"/>
                </a:solidFill>
              </a:rPr>
              <a:t>15 марта 2022 года – старт проекта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6827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D145-D7E8-4FB1-9D03-2D439E3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425" y="216640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57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6450B1-B939-412D-B0BC-390B021D0B47}"/>
              </a:ext>
            </a:extLst>
          </p:cNvPr>
          <p:cNvSpPr/>
          <p:nvPr/>
        </p:nvSpPr>
        <p:spPr>
          <a:xfrm>
            <a:off x="172016" y="803080"/>
            <a:ext cx="11878146" cy="365125"/>
          </a:xfrm>
          <a:prstGeom prst="rect">
            <a:avLst/>
          </a:prstGeom>
          <a:solidFill>
            <a:srgbClr val="33599D"/>
          </a:solidFill>
          <a:ln w="38100" cap="flat" cmpd="sng" algn="ctr">
            <a:noFill/>
            <a:prstDash val="solid"/>
          </a:ln>
          <a:effectLst/>
        </p:spPr>
        <p:txBody>
          <a:bodyPr lIns="27000" tIns="27000" rIns="27000" bIns="2700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ЭКОСИСТЕМА </a:t>
            </a:r>
            <a:r>
              <a:rPr lang="ru-RU" sz="2000" b="1" kern="0" dirty="0">
                <a:solidFill>
                  <a:srgbClr val="FFFFFF"/>
                </a:solidFill>
              </a:rPr>
              <a:t>атомной отрасли состоит из модулей: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C24288-7245-4F30-8580-0BA2856760E5}"/>
              </a:ext>
            </a:extLst>
          </p:cNvPr>
          <p:cNvSpPr/>
          <p:nvPr/>
        </p:nvSpPr>
        <p:spPr>
          <a:xfrm>
            <a:off x="172016" y="1258529"/>
            <a:ext cx="11878146" cy="362436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33599D"/>
            </a:solidFill>
            <a:prstDash val="solid"/>
          </a:ln>
          <a:effectLst/>
        </p:spPr>
        <p:txBody>
          <a:bodyPr lIns="27000" tIns="27000" rIns="27000" bIns="27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Модуль «Сообщество СРО</a:t>
            </a: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, профиль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организации»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6E2D"/>
                </a:solidFill>
                <a:effectLst/>
                <a:uLnTx/>
                <a:uFillTx/>
              </a:rPr>
              <a:t>разработка завершена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33599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Модуль «Надзор и контроль»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6E2D"/>
                </a:solidFill>
                <a:effectLst/>
                <a:uLnTx/>
                <a:uFillTx/>
              </a:rPr>
              <a:t>разработка завершена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33599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Модуль «Стандартизация»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6E2D"/>
                </a:solidFill>
                <a:effectLst/>
                <a:uLnTx/>
                <a:uFillTx/>
              </a:rPr>
              <a:t>разработка завершена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33599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Модуль «Сертификация»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6E2D"/>
                </a:solidFill>
                <a:effectLst/>
                <a:uLnTx/>
                <a:uFillTx/>
              </a:rPr>
              <a:t>разработка завершена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2A6E2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Модули «Образовательный проект» и «НОУ ДПО УЦПР»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6E2D"/>
                </a:solidFill>
                <a:effectLst/>
                <a:uLnTx/>
                <a:uFillTx/>
              </a:rPr>
              <a:t>разработка завершена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Модуль «Доска объявлений»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6E2D"/>
                </a:solidFill>
                <a:effectLst/>
                <a:uLnTx/>
                <a:uFillTx/>
              </a:rPr>
              <a:t>разработка завершена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11022" y="42066"/>
            <a:ext cx="8229600" cy="539699"/>
          </a:xfrm>
        </p:spPr>
        <p:txBody>
          <a:bodyPr/>
          <a:lstStyle/>
          <a:p>
            <a:r>
              <a:rPr lang="ru-RU" dirty="0"/>
              <a:t>Модули Экосистемы СРО атомной отрасли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A459D-399E-494B-87DD-D1FD69A7CCB9}"/>
              </a:ext>
            </a:extLst>
          </p:cNvPr>
          <p:cNvSpPr txBox="1"/>
          <p:nvPr/>
        </p:nvSpPr>
        <p:spPr>
          <a:xfrm>
            <a:off x="217736" y="5018940"/>
            <a:ext cx="1117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Доработка модулей и ввод в эксплуатацию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запланированы на первый квартал 2023 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FA320-116D-4F71-83E4-08382C6F1080}"/>
              </a:ext>
            </a:extLst>
          </p:cNvPr>
          <p:cNvSpPr txBox="1"/>
          <p:nvPr/>
        </p:nvSpPr>
        <p:spPr>
          <a:xfrm>
            <a:off x="172016" y="5419267"/>
            <a:ext cx="11669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Задать вопрос по получению доступа к системе или передать предложения по включению нового функционала в Экосистему СРО можно по следующим адресам электронной почты</a:t>
            </a:r>
            <a:r>
              <a:rPr lang="en-US" b="1" kern="0" dirty="0">
                <a:solidFill>
                  <a:srgbClr val="33599D"/>
                </a:solidFill>
              </a:rPr>
              <a:t>: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3599D"/>
                </a:solidFill>
                <a:effectLst/>
                <a:uLnTx/>
                <a:uFillTx/>
              </a:rPr>
              <a:t> </a:t>
            </a:r>
            <a:r>
              <a:rPr lang="en-US" b="1" kern="0" dirty="0">
                <a:solidFill>
                  <a:srgbClr val="FF0000"/>
                </a:solidFill>
              </a:rPr>
              <a:t>admin@atomsro.ru</a:t>
            </a:r>
            <a:r>
              <a:rPr lang="ru-RU" b="1" kern="0" dirty="0">
                <a:solidFill>
                  <a:srgbClr val="FF0000"/>
                </a:solidFill>
              </a:rPr>
              <a:t>, </a:t>
            </a:r>
            <a:r>
              <a:rPr lang="en-US" b="1" kern="0" dirty="0">
                <a:solidFill>
                  <a:srgbClr val="FF0000"/>
                </a:solidFill>
              </a:rPr>
              <a:t>support@atomsro.ru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01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58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3532" y="2917189"/>
            <a:ext cx="703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32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549609-B037-4637-B247-4B24A735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944" y="216563"/>
            <a:ext cx="2743200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4C6A321-D316-424A-A27A-ABB28AA423AB}"/>
              </a:ext>
            </a:extLst>
          </p:cNvPr>
          <p:cNvSpPr txBox="1">
            <a:spLocks/>
          </p:cNvSpPr>
          <p:nvPr/>
        </p:nvSpPr>
        <p:spPr>
          <a:xfrm>
            <a:off x="240890" y="-135322"/>
            <a:ext cx="1061085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434F9B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Распределение объемов работ членов СРО по объектам капитального строительства</a:t>
            </a:r>
          </a:p>
        </p:txBody>
      </p:sp>
      <p:graphicFrame>
        <p:nvGraphicFramePr>
          <p:cNvPr id="6" name="Объект 7">
            <a:extLst>
              <a:ext uri="{FF2B5EF4-FFF2-40B4-BE49-F238E27FC236}">
                <a16:creationId xmlns:a16="http://schemas.microsoft.com/office/drawing/2014/main" id="{C33ED27C-7EE4-4E96-8360-4D820CED14DF}"/>
              </a:ext>
            </a:extLst>
          </p:cNvPr>
          <p:cNvGraphicFramePr>
            <a:graphicFrameLocks/>
          </p:cNvGraphicFramePr>
          <p:nvPr/>
        </p:nvGraphicFramePr>
        <p:xfrm>
          <a:off x="1142882" y="1150013"/>
          <a:ext cx="9537408" cy="31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99DDFBD7-E552-4BD3-8DDA-5A4D24D96901}"/>
              </a:ext>
            </a:extLst>
          </p:cNvPr>
          <p:cNvSpPr/>
          <p:nvPr/>
        </p:nvSpPr>
        <p:spPr>
          <a:xfrm>
            <a:off x="1749703" y="5115493"/>
            <a:ext cx="8515918" cy="1197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DF56E1-02EA-4BF1-A5D7-B7DC7FDADD5D}"/>
              </a:ext>
            </a:extLst>
          </p:cNvPr>
          <p:cNvSpPr/>
          <p:nvPr/>
        </p:nvSpPr>
        <p:spPr>
          <a:xfrm>
            <a:off x="1882106" y="5570319"/>
            <a:ext cx="374899" cy="372864"/>
          </a:xfrm>
          <a:prstGeom prst="rect">
            <a:avLst/>
          </a:prstGeom>
          <a:solidFill>
            <a:srgbClr val="00B1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70F33F-1A08-4E71-BAF7-1B8EBBB9A1F1}"/>
              </a:ext>
            </a:extLst>
          </p:cNvPr>
          <p:cNvSpPr/>
          <p:nvPr/>
        </p:nvSpPr>
        <p:spPr>
          <a:xfrm>
            <a:off x="3915545" y="5570319"/>
            <a:ext cx="374899" cy="372864"/>
          </a:xfrm>
          <a:prstGeom prst="rect">
            <a:avLst/>
          </a:prstGeom>
          <a:solidFill>
            <a:srgbClr val="ED7E3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696D2F-465B-4C7C-AC50-B5DB3890E07C}"/>
              </a:ext>
            </a:extLst>
          </p:cNvPr>
          <p:cNvSpPr/>
          <p:nvPr/>
        </p:nvSpPr>
        <p:spPr>
          <a:xfrm>
            <a:off x="7116529" y="5570319"/>
            <a:ext cx="374899" cy="3728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4E9A9-7FE6-4E21-82FA-8881F47E16D8}"/>
              </a:ext>
            </a:extLst>
          </p:cNvPr>
          <p:cNvSpPr txBox="1"/>
          <p:nvPr/>
        </p:nvSpPr>
        <p:spPr>
          <a:xfrm>
            <a:off x="2515937" y="5595841"/>
            <a:ext cx="7255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ОИАЭ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67439-EA1A-492D-BE88-DE1120954C58}"/>
              </a:ext>
            </a:extLst>
          </p:cNvPr>
          <p:cNvSpPr txBox="1"/>
          <p:nvPr/>
        </p:nvSpPr>
        <p:spPr>
          <a:xfrm>
            <a:off x="4658545" y="5163729"/>
            <a:ext cx="216707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особо опасные, технически сложные и уникальные объекты кап. строительства (кроме ОИАЭ)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3D39A-771F-4753-9246-E13FA43860EA}"/>
              </a:ext>
            </a:extLst>
          </p:cNvPr>
          <p:cNvSpPr txBox="1"/>
          <p:nvPr/>
        </p:nvSpPr>
        <p:spPr>
          <a:xfrm>
            <a:off x="7859529" y="5164197"/>
            <a:ext cx="24060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объекты капитального строительства (кроме особо опасных, технически сложных и уникальных объектов, ОИАЭ)</a:t>
            </a:r>
          </a:p>
        </p:txBody>
      </p:sp>
    </p:spTree>
    <p:extLst>
      <p:ext uri="{BB962C8B-B14F-4D97-AF65-F5344CB8AC3E}">
        <p14:creationId xmlns:p14="http://schemas.microsoft.com/office/powerpoint/2010/main" val="350720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0EBEF-7B2C-4DAC-8166-5A29DD4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" y="56380"/>
            <a:ext cx="10664687" cy="745366"/>
          </a:xfrm>
        </p:spPr>
        <p:txBody>
          <a:bodyPr/>
          <a:lstStyle/>
          <a:p>
            <a:r>
              <a:rPr lang="ru-RU" dirty="0"/>
              <a:t>Проекты Росатома реализуемые с участием членов СРО АО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AA14B-2E08-40D9-93E7-693C030D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208" y="216563"/>
            <a:ext cx="1635681" cy="365125"/>
          </a:xfrm>
        </p:spPr>
        <p:txBody>
          <a:bodyPr/>
          <a:lstStyle/>
          <a:p>
            <a:fld id="{35A78594-8646-4D53-8F42-51980A18645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E5CD5-ECDE-4524-A660-ABD6DFBC4CD5}"/>
              </a:ext>
            </a:extLst>
          </p:cNvPr>
          <p:cNvSpPr txBox="1"/>
          <p:nvPr/>
        </p:nvSpPr>
        <p:spPr>
          <a:xfrm>
            <a:off x="237485" y="2615347"/>
            <a:ext cx="3386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АЭС – 2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Курчатов)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АСЭ,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«КОНЦЕРН ТИТАН-2»,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«НИКИМТ-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Атомстрой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 descr="https://cont.ws/uploads/pic/2022/1/%D0%9C%D0%90%D0%AD21%20-%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1" y="3608503"/>
            <a:ext cx="3367314" cy="217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E5CD5-ECDE-4524-A660-ABD6DFBC4CD5}"/>
              </a:ext>
            </a:extLst>
          </p:cNvPr>
          <p:cNvSpPr txBox="1"/>
          <p:nvPr/>
        </p:nvSpPr>
        <p:spPr>
          <a:xfrm>
            <a:off x="713741" y="5637685"/>
            <a:ext cx="3096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Аккую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(Турция)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«КОНЦЕРН ТИТАН-2»,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«Корпорация АК «ЭСКМ»</a:t>
            </a:r>
          </a:p>
        </p:txBody>
      </p:sp>
      <p:pic>
        <p:nvPicPr>
          <p:cNvPr id="1032" name="Picture 8" descr="https://s0.rbk.ru/v6_top_pics/media/img/3/47/755967973203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20" y="864699"/>
            <a:ext cx="3274109" cy="1933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4E5CD5-ECDE-4524-A660-ABD6DFBC4CD5}"/>
              </a:ext>
            </a:extLst>
          </p:cNvPr>
          <p:cNvSpPr txBox="1"/>
          <p:nvPr/>
        </p:nvSpPr>
        <p:spPr>
          <a:xfrm>
            <a:off x="8157684" y="2601004"/>
            <a:ext cx="38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АЭС – 2 (г. Островец Гродненская обл.,)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АСЭ,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Атомтехэнерго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Атомэнергоремонт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«Корпорация АК «ЭСКМ»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Рисунок 17" descr="https://www.atomic-energy.ru/files/images/2022/02/ruppur-panorama-lepota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11" y="3530982"/>
            <a:ext cx="3550285" cy="224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36931" y="5730017"/>
            <a:ext cx="3821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Руппур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(Бангладеш)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АСЭ,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«НИКИМТ-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Атомстрой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Атомэнергоремонт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«Институт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Оргэнергострой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4" name="Рисунок 13" descr="https://seyminfo.ru/wp-content/uploads/2022/07/photo_2022-07-21_11-13-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0" y="823507"/>
            <a:ext cx="2990215" cy="211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Фото из группы ВКонтакте &quot;Холдинг ТИТАН-2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45" y="864698"/>
            <a:ext cx="3142615" cy="202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81059" y="2892347"/>
            <a:ext cx="3406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АЭС-2 бл.3-4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Сосновый бор)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«КОНЦЕРН ТИТАН-2»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96638" y="5780220"/>
            <a:ext cx="2068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 «Эль-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Дабаа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(Египет)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АСЭ,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«КОНЦЕРН ТИТАН-2»,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«НИКИМТ-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Атомстрой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6" name="Рисунок 15" descr="SFERA — Pro Технологии — Подписывайтесь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61" y="3644250"/>
            <a:ext cx="3433531" cy="208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29275"/>
            <a:ext cx="10706100" cy="539699"/>
          </a:xfrm>
        </p:spPr>
        <p:txBody>
          <a:bodyPr/>
          <a:lstStyle/>
          <a:p>
            <a:r>
              <a:rPr lang="ru-RU" dirty="0"/>
              <a:t>Проекты </a:t>
            </a:r>
            <a:r>
              <a:rPr lang="ru-RU" dirty="0" err="1"/>
              <a:t>Росатома</a:t>
            </a:r>
            <a:r>
              <a:rPr lang="ru-RU" dirty="0"/>
              <a:t> реализуемые с участием членов СРО АО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2" descr="https://www.atomic-energy.ru/files/styles/center/public/images/2015/09/813471.jpg?itok=ZBnaIr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51" y="792330"/>
            <a:ext cx="3309256" cy="2167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4E5CD5-ECDE-4524-A660-ABD6DFBC4CD5}"/>
              </a:ext>
            </a:extLst>
          </p:cNvPr>
          <p:cNvSpPr txBox="1"/>
          <p:nvPr/>
        </p:nvSpPr>
        <p:spPr>
          <a:xfrm>
            <a:off x="4457096" y="2717743"/>
            <a:ext cx="27661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Тяньвань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АЭС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Сюдапу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(Китай), 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АСЭ</a:t>
            </a:r>
          </a:p>
        </p:txBody>
      </p:sp>
      <p:pic>
        <p:nvPicPr>
          <p:cNvPr id="2060" name="Picture 12" descr="https://avatars.mds.yandex.net/i?id=f701cb5d197bc0f0f2a6f3193f72b35f-549951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28" y="792330"/>
            <a:ext cx="3385329" cy="224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4E5CD5-ECDE-4524-A660-ABD6DFBC4CD5}"/>
              </a:ext>
            </a:extLst>
          </p:cNvPr>
          <p:cNvSpPr txBox="1"/>
          <p:nvPr/>
        </p:nvSpPr>
        <p:spPr>
          <a:xfrm>
            <a:off x="8309788" y="2775130"/>
            <a:ext cx="3742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АСММ в Якутии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 АО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Русатом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Оверсиз»,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заказчик АО «Концерн Росэнергоатом»,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«ГСПИ» </a:t>
            </a:r>
          </a:p>
        </p:txBody>
      </p:sp>
      <p:pic>
        <p:nvPicPr>
          <p:cNvPr id="16" name="Рисунок 15" descr="https://cdn-st2.rtr-vesti.ru/vh/pictures/hd/238/251/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03007"/>
            <a:ext cx="3297555" cy="225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s://tekkos.ru/netcat_files/186/147/PPGHO_uranovyy_rudnik_Krasnokamensk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7" y="3657054"/>
            <a:ext cx="3379470" cy="211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0784" y="5771286"/>
            <a:ext cx="2642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Урановый рудник №6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(ПАО «ППГХО» г.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Краснокаменск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Атомредметзолото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ВНИПИпромтехнологии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2" name="Рисунок 21" descr="https://sun9-32.userapi.com/impg/oE0OSnWuJTNI9O3QWjG_kvYeky9KNJ6KceRKEw/2wL-ZMLLilU.jpg?size=1000x667&amp;quality=96&amp;sign=7797633acdb196f9d1e40429f83ebbd1&amp;c_uniq_tag=tVq-a3SSDQUJJh2pjYYDLnSgD8D42NylFdTqULyirOU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22" y="3657054"/>
            <a:ext cx="3392728" cy="211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98457" y="5774189"/>
            <a:ext cx="4083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источник» (г. Озерск)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«ФЦНИВТ «СНПО «Элерон»,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КИС «ИСТОК»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8327" y="2959797"/>
            <a:ext cx="2011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Пакш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(Венгрия)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АСЭ,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«КОНЦЕРН ТИТАН-2»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76415" y="5841724"/>
            <a:ext cx="297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«Прорыв (АО «СХК»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г.Северск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«КОНЦЕРН ТИТАН-2»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Завершено создание фундамента под реактор БРЕСТ-ОД-3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06" y="3797024"/>
            <a:ext cx="3067050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39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277"/>
            <a:ext cx="10543142" cy="539699"/>
          </a:xfrm>
        </p:spPr>
        <p:txBody>
          <a:bodyPr/>
          <a:lstStyle/>
          <a:p>
            <a:pPr algn="ctr"/>
            <a:r>
              <a:rPr lang="ru-RU" dirty="0"/>
              <a:t>Проекты </a:t>
            </a:r>
            <a:r>
              <a:rPr lang="ru-RU" dirty="0" err="1"/>
              <a:t>Росатома</a:t>
            </a:r>
            <a:r>
              <a:rPr lang="ru-RU" dirty="0"/>
              <a:t> реализуемые с участием членов СРО АО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594-8646-4D53-8F42-51980A18645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2031" y="3002432"/>
            <a:ext cx="3333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МБИР (АО «ГНЦ НИИАР» г. Димитровград)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«Институт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Оргэнергострой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 ГК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«ОЦКС»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4601" y="2807950"/>
            <a:ext cx="331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коллективного пользования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СКИф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Новосибирск)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«Концерн Титан-2»</a:t>
            </a:r>
          </a:p>
        </p:txBody>
      </p:sp>
      <p:pic>
        <p:nvPicPr>
          <p:cNvPr id="9" name="Picture 10" descr="https://avatars.mds.yandex.net/get-altay/918124/2a0000016121f14b75f20e5b4324ffc60d87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19" y="849887"/>
            <a:ext cx="3385328" cy="2167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89643" y="3002431"/>
            <a:ext cx="432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композитных материалов г. Елабуга,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Татарстан</a:t>
            </a:r>
          </a:p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UMATEX Group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kuban-svetoled.ru/sites/default/files/pictures/kartink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7" y="3712235"/>
            <a:ext cx="3382164" cy="2167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8200" y="5879702"/>
            <a:ext cx="1409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Ветроэнергетика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НоваВинд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3" name="Рисунок 12" descr="https://www.triniti.ru/upload/iblock/3b3/3b3646c6eec0dcf17cd26de7587ff16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95" y="3715347"/>
            <a:ext cx="3180080" cy="216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546821" y="5834596"/>
            <a:ext cx="4093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сильным полем ТСП» и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Т-11М» (АО «ГНЦ РФ ТРИНИТИ» г. Троицк)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«Институт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Оргэнергострой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«Корпорация АК «ЭСКМ»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   Проводка атомным ледоколом «50 лет Победы» / ©Росатом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27" y="3712235"/>
            <a:ext cx="3479947" cy="200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012991" y="5778661"/>
            <a:ext cx="3400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«Северный морской путь-2030» (г. Мурманск)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ФГУП «Гидрографическое предприятие»,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 ГК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«ОЦКС»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s://cdn.iportal.ru/news/2021/99/preview/9d96684c09a7c666def9b3d60534dbf20e4e57b9_3000_2000_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95" y="825770"/>
            <a:ext cx="3580765" cy="19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1" y="775895"/>
            <a:ext cx="3279298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637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Росатом light">
    <a:dk1>
      <a:srgbClr val="29292F"/>
    </a:dk1>
    <a:lt1>
      <a:sysClr val="window" lastClr="FFFFFF"/>
    </a:lt1>
    <a:dk2>
      <a:srgbClr val="FFFFFF"/>
    </a:dk2>
    <a:lt2>
      <a:srgbClr val="1E3B80"/>
    </a:lt2>
    <a:accent1>
      <a:srgbClr val="1E3B80"/>
    </a:accent1>
    <a:accent2>
      <a:srgbClr val="4391CB"/>
    </a:accent2>
    <a:accent3>
      <a:srgbClr val="1FC3A3"/>
    </a:accent3>
    <a:accent4>
      <a:srgbClr val="F15D29"/>
    </a:accent4>
    <a:accent5>
      <a:srgbClr val="FFFFFF"/>
    </a:accent5>
    <a:accent6>
      <a:srgbClr val="FFFFFF"/>
    </a:accent6>
    <a:hlink>
      <a:srgbClr val="0563C1"/>
    </a:hlink>
    <a:folHlink>
      <a:srgbClr val="954F72"/>
    </a:folHlink>
  </a:clrScheme>
  <a:fontScheme name="Другая 22">
    <a:majorFont>
      <a:latin typeface="Roboto Light"/>
      <a:ea typeface=""/>
      <a:cs typeface=""/>
    </a:majorFont>
    <a:minorFont>
      <a:latin typeface="Roboto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27286</TotalTime>
  <Words>6138</Words>
  <Application>Microsoft Office PowerPoint</Application>
  <PresentationFormat>Широкоэкранный</PresentationFormat>
  <Paragraphs>1247</Paragraphs>
  <Slides>58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Arial Narrow</vt:lpstr>
      <vt:lpstr>Calibri</vt:lpstr>
      <vt:lpstr>Open Sans</vt:lpstr>
      <vt:lpstr>Times New Roman</vt:lpstr>
      <vt:lpstr>Wingdings</vt:lpstr>
      <vt:lpstr>Тема Office</vt:lpstr>
      <vt:lpstr>17_b-default</vt:lpstr>
      <vt:lpstr>Текст картинка</vt:lpstr>
      <vt:lpstr>Презентация PowerPoint</vt:lpstr>
      <vt:lpstr>Презентация PowerPoint</vt:lpstr>
      <vt:lpstr>Презентация PowerPoint</vt:lpstr>
      <vt:lpstr>Динамика производственного потенциала (млрд. руб.)</vt:lpstr>
      <vt:lpstr>Презентация PowerPoint</vt:lpstr>
      <vt:lpstr>Презентация PowerPoint</vt:lpstr>
      <vt:lpstr>Проекты Росатома реализуемые с участием членов СРО АО</vt:lpstr>
      <vt:lpstr>Проекты Росатома реализуемые с участием членов СРО АО</vt:lpstr>
      <vt:lpstr>Проекты Росатома реализуемые с участием членов СРО АО</vt:lpstr>
      <vt:lpstr>Проекты Росатома реализуемые с участием членов СРО АО</vt:lpstr>
      <vt:lpstr>Презентация PowerPoint</vt:lpstr>
      <vt:lpstr>Федеральный экологический оператор (ФЭО)</vt:lpstr>
      <vt:lpstr>Презентация PowerPoint</vt:lpstr>
      <vt:lpstr>           Структура объединённого Совета</vt:lpstr>
      <vt:lpstr>Отчет о работе Советов СРО АО за 2022 год</vt:lpstr>
      <vt:lpstr>Выездное расширенное заседание объединенного Совета СРО атомной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контрольной деятельности в 2022 году</vt:lpstr>
      <vt:lpstr>Результаты контрольной деятельности в 2022 году</vt:lpstr>
      <vt:lpstr>Анализ причин неисполнения договоров</vt:lpstr>
      <vt:lpstr>Несчастные случаи на строительных площадках</vt:lpstr>
      <vt:lpstr>Презентация PowerPoint</vt:lpstr>
      <vt:lpstr>Динамика Образовательного проекта 2010-2022 гг.</vt:lpstr>
      <vt:lpstr> Бюджет образовательного проекта СРО (в млн. руб.) </vt:lpstr>
      <vt:lpstr>Программный комплекс</vt:lpstr>
      <vt:lpstr>Программы ДПО для подготовки прохождения НОК</vt:lpstr>
      <vt:lpstr>Аттестация руководителей</vt:lpstr>
      <vt:lpstr>Квалификационные стандарты СРО атомной отрасли</vt:lpstr>
      <vt:lpstr>Презентация PowerPoint</vt:lpstr>
      <vt:lpstr>       СТАНДАРТИЗАЦИЯ     Итоги 2022 года</vt:lpstr>
      <vt:lpstr>Работа ПК 6 ТК 322</vt:lpstr>
      <vt:lpstr>Формирование Программы 2023 года</vt:lpstr>
      <vt:lpstr>Задачи по развитию стандартизации</vt:lpstr>
      <vt:lpstr>СЕРТИФИКАЦИЯ    Итоги ЦТКАО-эксперт  2022 года</vt:lpstr>
      <vt:lpstr>Продолжение…</vt:lpstr>
      <vt:lpstr>          НЕЗАВИСИМАЯ ОЦЕНКА КВАЛИФИКАЦИИ</vt:lpstr>
      <vt:lpstr>     Матрица ответственности  при оформлении документации специалистами, состоящими в НРС ( по результатам Вебинара ) </vt:lpstr>
      <vt:lpstr>Специалисты НРС (Строительство) </vt:lpstr>
      <vt:lpstr>Специалисты НРС (Проектирование)</vt:lpstr>
      <vt:lpstr>Специалисты НРС (Инженерные изыскания)</vt:lpstr>
      <vt:lpstr>            ООО «ЦТКАО» - ЦЕНТР ОЦЕНКИ КВАЛИФИКАЦИИ</vt:lpstr>
      <vt:lpstr>ЦОК «ЦТКАО»</vt:lpstr>
      <vt:lpstr>Деятельность ЦОК «ЦТКАО»</vt:lpstr>
      <vt:lpstr>Выделение Квот на прохождение НОК</vt:lpstr>
      <vt:lpstr>Презентация PowerPoint</vt:lpstr>
      <vt:lpstr>Отчет о деятельности НОУ ДПО «УЦПР» за 2022 г.</vt:lpstr>
      <vt:lpstr>Презентация PowerPoint</vt:lpstr>
      <vt:lpstr>Базовые задачи НОУ ДПО «УЦПР» на 2023 г.</vt:lpstr>
      <vt:lpstr>Презентация PowerPoint</vt:lpstr>
      <vt:lpstr>Проект Экосистемы</vt:lpstr>
      <vt:lpstr>Модули Экосистемы СРО атомной отрасли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Маслов Алексей Викторович</dc:creator>
  <cp:lastModifiedBy>Лапшин Алексей Владимирович</cp:lastModifiedBy>
  <cp:revision>474</cp:revision>
  <cp:lastPrinted>2022-02-09T07:41:57Z</cp:lastPrinted>
  <dcterms:created xsi:type="dcterms:W3CDTF">2018-08-29T13:45:41Z</dcterms:created>
  <dcterms:modified xsi:type="dcterms:W3CDTF">2023-02-13T09:12:16Z</dcterms:modified>
</cp:coreProperties>
</file>